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4630400" cy="82296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[Walk on. Don't introduce yourself. Let the room settle for exactly one second. Then:]</a:t>
            </a:r>
          </a:p>
          <a:p/>
          <a:p>
            <a:r>
              <a:t>'I want to tell you a true story.'</a:t>
            </a:r>
          </a:p>
          <a:p/>
          <a:p>
            <a:r>
              <a:t>[Beat. Let them read the slide.]</a:t>
            </a:r>
          </a:p>
          <a:p/>
          <a:p>
            <a:r>
              <a:t>'Three months. A dozen ideas. I couldn't ship a single one.'</a:t>
            </a:r>
          </a:p>
          <a:p/>
          <a:p>
            <a:r>
              <a:t>[Click immediately.]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'The category is multi-billion euros, growing twelve to twenty-five percent a year. Europe is a quarter of it. Unserved at the individual, on-device layer.'</a:t>
            </a:r>
          </a:p>
          <a:p/>
          <a:p>
            <a:r>
              <a:t>[Glance at TAM.]</a:t>
            </a:r>
          </a:p>
          <a:p/>
          <a:p>
            <a:r>
              <a:t>'One-point-six million European companies where sales is the engine. TAM.'</a:t>
            </a:r>
          </a:p>
          <a:p/>
          <a:p>
            <a:r>
              <a:t>[Glance at SAM.]</a:t>
            </a:r>
          </a:p>
          <a:p/>
          <a:p>
            <a:r>
              <a:t>'Three-twenty thousand Mac-friendly SMBs. Reachable. SAM.'</a:t>
            </a:r>
          </a:p>
          <a:p/>
          <a:p>
            <a:r>
              <a:t>[Glance at SOM.]</a:t>
            </a:r>
          </a:p>
          <a:p/>
          <a:p>
            <a:r>
              <a:t>'Fifteen thousand paid seats by year three. SOM.'</a:t>
            </a:r>
          </a:p>
          <a:p/>
          <a:p>
            <a:r>
              <a:t>[Click.]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'People ask why I'm doing this solo. It's not by accident.'</a:t>
            </a:r>
          </a:p>
          <a:p/>
          <a:p>
            <a:r>
              <a:t>[Beat. Look the room in the eye.]</a:t>
            </a:r>
          </a:p>
          <a:p/>
          <a:p>
            <a:r>
              <a:t>'Two YC interviews. Avo, Basetool. One is still running. Profitable.'</a:t>
            </a:r>
          </a:p>
          <a:p/>
          <a:p>
            <a:r>
              <a:t>[Beat.]</a:t>
            </a:r>
          </a:p>
          <a:p/>
          <a:p>
            <a:r>
              <a:t>'Computer Science at Twente. Best Thesis. IEEE paper on neural language models in twenty-twenty. Production ML before LLMs were a category.'</a:t>
            </a:r>
          </a:p>
          <a:p/>
          <a:p>
            <a:r>
              <a:t>[Beat.]</a:t>
            </a:r>
          </a:p>
          <a:p/>
          <a:p>
            <a:r>
              <a:t>'Ironman finisher. When I commit, I close.'</a:t>
            </a:r>
          </a:p>
          <a:p/>
          <a:p>
            <a:r>
              <a:t>[Pause. Slow way down. This is the thesis line — land it.]</a:t>
            </a:r>
          </a:p>
          <a:p/>
          <a:p>
            <a:r>
              <a:t>'In twenty-twenty-six, you don't need a team of six. A solo founder with the right AI tools ships a serious product. I'm proving it.'</a:t>
            </a:r>
          </a:p>
          <a:p/>
          <a:p>
            <a:r>
              <a:t>[Click.]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[Let the number on screen land before you speak. Count two seconds.]</a:t>
            </a:r>
          </a:p>
          <a:p/>
          <a:p>
            <a:r>
              <a:t>'One hundred to two hundred thousand euros.'</a:t>
            </a:r>
          </a:p>
          <a:p/>
          <a:p>
            <a:r>
              <a:t>[Beat. Silence. Don't fill it.]</a:t>
            </a:r>
          </a:p>
          <a:p/>
          <a:p>
            <a:r>
              <a:t>'SAFE. Angel note.'</a:t>
            </a:r>
          </a:p>
          <a:p/>
          <a:p>
            <a:r>
              <a:t>[Pause. Look up.]</a:t>
            </a:r>
          </a:p>
          <a:p/>
          <a:p>
            <a:r>
              <a:t>'The product is built. This is not build money. This is not runway money.'</a:t>
            </a:r>
          </a:p>
          <a:p/>
          <a:p>
            <a:r>
              <a:t>[Drop your voice.]</a:t>
            </a:r>
          </a:p>
          <a:p/>
          <a:p>
            <a:r>
              <a:t>'This is just growth money.'</a:t>
            </a:r>
          </a:p>
          <a:p/>
          <a:p>
            <a:r>
              <a:t>[Click.]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'Sixty percent goes to acquisition. Google, LinkedIn, founder content, Product Hunt, Setapp.'</a:t>
            </a:r>
          </a:p>
          <a:p/>
          <a:p>
            <a:r>
              <a:t>'Twenty percent product. Ten legal — Delaware flip, SAFE paperwork, GDPR. Ten tooling.'</a:t>
            </a:r>
          </a:p>
          <a:p/>
          <a:p>
            <a:r>
              <a:t>[Slow way down. Shift to the right panel.]</a:t>
            </a:r>
          </a:p>
          <a:p/>
          <a:p>
            <a:r>
              <a:t>'Round 2 is where I actually show you the demo.'</a:t>
            </a:r>
          </a:p>
          <a:p/>
          <a:p>
            <a:r>
              <a:t>[Beat.]</a:t>
            </a:r>
          </a:p>
          <a:p/>
          <a:p>
            <a:r>
              <a:t>'The whisper actually whispers.'</a:t>
            </a:r>
          </a:p>
          <a:p/>
          <a:p>
            <a:r>
              <a:t>[Beat. Smile.]</a:t>
            </a:r>
          </a:p>
          <a:p/>
          <a:p>
            <a:r>
              <a:t>'Scan the QR. See you there.'</a:t>
            </a:r>
          </a:p>
          <a:p/>
          <a:p>
            <a:r>
              <a:t>[Don't move. Don't click. Wait. The silence closes the room.]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[APPENDIX. Removed from main pitch — held for bar Q&amp;A.]</a:t>
            </a:r>
          </a:p>
          <a:p/>
          <a:p>
            <a:r>
              <a:t>[25 seconds. The defensibility slide. Slow on the headline.]</a:t>
            </a:r>
          </a:p>
          <a:p/>
          <a:p>
            <a:r>
              <a:t>'The moat. Not an AI wrapper. Three things you can't fake.'</a:t>
            </a:r>
          </a:p>
          <a:p/>
          <a:p>
            <a:r>
              <a:t>[Point at 01.] 'Real machine learning. I published an IEEE conference paper in twenty twenty on neural language models. Best Thesis at Twente. Production ML before LLMs were a category. The six-signal rapport algorithm uses real signal-design and EMA smoothing. The prompts are engineered with a versioned registry and promptfoo evals running on every change. Not vibe-coded.'</a:t>
            </a:r>
          </a:p>
          <a:p/>
          <a:p>
            <a:r>
              <a:t>[Point at 02.] 'A real knowledge base. Voss tactical empathy. Cialdini influence. Each tactic tested and grounded with citations. Twelve versioned prompts in a registry. Eight evaluation suites running on every prompt change.'</a:t>
            </a:r>
          </a:p>
          <a:p/>
          <a:p>
            <a:r>
              <a:t>[Point at 03.] 'A real on-device pipeline. Sherpa-onnx plus NVIDIA Parakeet for the speech-to-text. Multi-LLM orchestration. Three hundred sixty-five test files in CI. Three months of integration work, hand-tuned per language.'</a:t>
            </a:r>
          </a:p>
          <a:p/>
          <a:p>
            <a:r>
              <a:t>[Pause.] 'Forking is open. Reproducing the production system takes twelve plus months.'</a:t>
            </a:r>
          </a:p>
          <a:p/>
          <a:p>
            <a:r>
              <a:t>Click.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[APPENDIX. Removed from main pitch — held for bar Q&amp;A.]</a:t>
            </a:r>
          </a:p>
          <a:p/>
          <a:p>
            <a:r>
              <a:t>[25 seconds. The execution playbook. Slow on the headline.]</a:t>
            </a:r>
          </a:p>
          <a:p/>
          <a:p>
            <a:r>
              <a:t>'My execution playbook. Land. Scale. Expand.'</a:t>
            </a:r>
          </a:p>
          <a:p/>
          <a:p>
            <a:r>
              <a:t>[Point at LAND.] 'Land: months one to three. I convert what I already have. Eighty-nine waitlist signups, LinkedIn three thousand, X around a thousand. Product Hunt launch in month three. First hundred paid licenses. Zero paid CAC.'</a:t>
            </a:r>
          </a:p>
          <a:p/>
          <a:p>
            <a:r>
              <a:t>[Point at SCALE.] 'Scale: months three to nine. Setapp passive recurring. Google high-intent keywords like Gong alternative. LinkedIn paid for sales teams. Compound from a hundred to five hundred. Target CAC under twenty-five euros.'</a:t>
            </a:r>
          </a:p>
          <a:p/>
          <a:p>
            <a:r>
              <a:t>[Point at EXPAND.] 'Expand: months six to eighteen. In-app referral loops. The personal user brings sussur to her team. First five to ten business teams. Ten to twenty-five K MRR business tier.'</a:t>
            </a:r>
          </a:p>
          <a:p/>
          <a:p>
            <a:r>
              <a:t>[Pause. Look up.] 'Founder-led until product-led. Default-alive at month twelve.'</a:t>
            </a:r>
          </a:p>
          <a:p/>
          <a:p>
            <a:r>
              <a:t>Click.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[APPENDIX. Removed from main pitch — held for bar Q&amp;A.]</a:t>
            </a:r>
          </a:p>
          <a:p/>
          <a:p>
            <a:r>
              <a:t>[25 seconds]</a:t>
            </a:r>
          </a:p>
          <a:p/>
          <a:p>
            <a:r>
              <a:t>'Thirteen million sales workers in Europe. CEDEFOP. Seven percent of every job on the continent.'</a:t>
            </a:r>
          </a:p>
          <a:p/>
          <a:p>
            <a:r>
              <a:t>'On commission. To one person. On one call. With one shot. The mortgage depends on the next ten minutes.'</a:t>
            </a:r>
          </a:p>
          <a:p/>
          <a:p>
            <a:r>
              <a:t>'Every tool built for them is a record. A scorecard for after. None of them are in the room.'</a:t>
            </a:r>
          </a:p>
          <a:p/>
          <a:p>
            <a:r>
              <a:t>Click.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[APPENDIX. Removed from main pitch — held for bar Q&amp;A.]</a:t>
            </a:r>
          </a:p>
          <a:p/>
          <a:p>
            <a:r>
              <a:t>[30 seconds. THE quotable slide. Slow. Surface the real numbers.]</a:t>
            </a:r>
          </a:p>
          <a:p/>
          <a:p>
            <a:r>
              <a:t>'There's a category for the listener.'</a:t>
            </a:r>
          </a:p>
          <a:p/>
          <a:p>
            <a:r>
              <a:t>[Point left.] 'Otter Business is thirty dollars a seat, monthly. Twenty annual. And here's the catch: Sales Notetaker, their sales-coaching feature, is locked behind Enterprise. Quote only.'</a:t>
            </a:r>
          </a:p>
          <a:p/>
          <a:p>
            <a:r>
              <a:t>'Gong is the enterprise floor. Five thousand to fifty thousand platform fee. Thirteen hundred to three thousand per seat per year. Plus seven to sixty-five thousand onboarding before you ship.'</a:t>
            </a:r>
          </a:p>
          <a:p/>
          <a:p>
            <a:r>
              <a:t>'A ten-person team writes a twenty-thousand-dollar check year one. Just to start.'</a:t>
            </a:r>
          </a:p>
          <a:p/>
          <a:p>
            <a:r>
              <a:t>[Point right.] 'Sussur. Forty-nine euros. One time. No platform fee. No minimums. No onboarding. The rep buys before procurement gets called.'</a:t>
            </a:r>
          </a:p>
          <a:p/>
          <a:p>
            <a:r>
              <a:t>Click.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[APPENDIX. Removed from main pitch — held for bar Q&amp;A.]</a:t>
            </a:r>
          </a:p>
          <a:p/>
          <a:p>
            <a:r>
              <a:t>[25 seconds. The venue moment. Slow down on the close.]</a:t>
            </a:r>
          </a:p>
          <a:p/>
          <a:p>
            <a:r>
              <a:t>'Three phases. CEE first.'</a:t>
            </a:r>
          </a:p>
          <a:p/>
          <a:p>
            <a:r>
              <a:t>'Phase one. Bratislava, Prague, Warsaw, Bucharest, Tallinn. The next eighteen months. Fifty to a hundred design-partner teams. Two to four thousand seats. Founder-led, network-driven.'</a:t>
            </a:r>
          </a:p>
          <a:p/>
          <a:p>
            <a:r>
              <a:t>'Phase two. Wider Europe. UK, Nordics, DACH, Benelux. Six to eight thousand seats. PLG plus the AI Act wedge in regulated verticals.'</a:t>
            </a:r>
          </a:p>
          <a:p/>
          <a:p>
            <a:r>
              <a:t>'Phase three. The US and Canada. Three to five thousand seats. The privacy-first Gong alternative, informed by what we proved in Europe.'</a:t>
            </a:r>
          </a:p>
          <a:p/>
          <a:p>
            <a:r>
              <a:t>[Pause. Look up. Slow.]</a:t>
            </a:r>
          </a:p>
          <a:p/>
          <a:p>
            <a:r>
              <a:t>'Starts here. In this room.'</a:t>
            </a:r>
          </a:p>
          <a:p/>
          <a:p>
            <a:r>
              <a:t>Click.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[APPENDIX. Removed from main pitch — held for bar Q&amp;A.]</a:t>
            </a:r>
          </a:p>
          <a:p/>
          <a:p>
            <a:r>
              <a:t>[20 seconds. Quick, three beats.]</a:t>
            </a:r>
          </a:p>
          <a:p/>
          <a:p>
            <a:r>
              <a:t>'Three things had to be true. They became true.'</a:t>
            </a:r>
          </a:p>
          <a:p/>
          <a:p>
            <a:r>
              <a:t>'On-device AI hit cloud parity. The EU AI Act lands August. Every incumbent is still cloud-plus-bot.'</a:t>
            </a:r>
          </a:p>
          <a:p/>
          <a:p>
            <a:r>
              <a:t>'The window opened. We're three months in.'</a:t>
            </a:r>
          </a:p>
          <a:p/>
          <a:p>
            <a:r>
              <a:t>Click.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'So I did what any founder does when they're stuck. I went and talked to people.'</a:t>
            </a:r>
          </a:p>
          <a:p/>
          <a:p>
            <a:r>
              <a:t>[Beat.]</a:t>
            </a:r>
          </a:p>
          <a:p/>
          <a:p>
            <a:r>
              <a:t>'I took interviews. A lot of them.'</a:t>
            </a:r>
          </a:p>
          <a:p/>
          <a:p>
            <a:r>
              <a:t>[Beat. Slower now.]</a:t>
            </a:r>
          </a:p>
          <a:p/>
          <a:p>
            <a:r>
              <a:t>'And I kept noticing the same thing. Everyone on the other side of the table had perfect recall — of what they should have said. Afterwards.'</a:t>
            </a:r>
          </a:p>
          <a:p/>
          <a:p>
            <a:r>
              <a:t>[Pause. Drop your voice.]</a:t>
            </a:r>
          </a:p>
          <a:p/>
          <a:p>
            <a:r>
              <a:t>'I lost rooms I should have owned.'</a:t>
            </a:r>
          </a:p>
          <a:p/>
          <a:p>
            <a:r>
              <a:t>[Click immediately.]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[APPENDIX. NOT part of the 5-min main pitch. Use only if asked at the bar.]</a:t>
            </a:r>
          </a:p>
          <a:p/>
          <a:p>
            <a:r>
              <a:t>'How you make money. Sales platforms buy what they cannot build.'</a:t>
            </a:r>
          </a:p>
          <a:p/>
          <a:p>
            <a:r>
              <a:t>'Chorus dot AI sold to ZoomInfo. Five hundred and seventy-five million dollars cash. July twenty twenty-one. They bought the post-call coach. We are the on-device one. Next.'</a:t>
            </a:r>
          </a:p>
          <a:p/>
          <a:p>
            <a:r>
              <a:t>'Base case: five million ARR by year three, six times revenue, thirty million exit. Your ten K founding check returns twenty to thirty times.'</a:t>
            </a:r>
          </a:p>
          <a:p/>
          <a:p>
            <a:r>
              <a:t>'Stretch case: a hundred and twenty to two hundred and forty million exit. A hundred to two hundred times.'</a:t>
            </a:r>
          </a:p>
          <a:p/>
          <a:p>
            <a:r>
              <a:t>[Pause.] 'That is why you commit before pre-seed Q3.'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[APPENDIX. Use only if asked at the bar or in Round 2.]</a:t>
            </a:r>
          </a:p>
          <a:p/>
          <a:p>
            <a:r>
              <a:t>'Unit economics. Personal tier is ninety-four percent margin because the user brings their own LLM key. Zero variable cost on our side, Paddle takes about 5 percent plus fifty cents per transaction.'</a:t>
            </a:r>
          </a:p>
          <a:p/>
          <a:p>
            <a:r>
              <a:t>'Business tier is ninety-one to ninety-six percent gross margin across Starter, Growth, and Scale. Default model mix is Gemini Flash for live workloads and Claude Opus four-seven for the post-call report. About a quarter cent per coached minute.'</a:t>
            </a:r>
          </a:p>
          <a:p/>
          <a:p>
            <a:r>
              <a:t>'CAC target is fifteen to twenty-five euros blended. Payback inside month one because the personal tier is one-time pay.'</a:t>
            </a:r>
          </a:p>
          <a:p/>
          <a:p>
            <a:r>
              <a:t>'Stress test: if Opus prices spike three times — the precedent from Anthropic in 2025 — business margin still holds at eighty-five percent.'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[APPENDIX. Use only if asked at the bar or in Round 2.]</a:t>
            </a:r>
          </a:p>
          <a:p/>
          <a:p>
            <a:r>
              <a:t>'Three-year forecast. Fifty K revenue in 2026 H2. Three eighty in 2027. Two point one million in 2028 once the business tier compounds.'</a:t>
            </a:r>
          </a:p>
          <a:p/>
          <a:p>
            <a:r>
              <a:t>'Opex grows from a hundred K to seven fifty-five K. Cash flow turns positive in 2027. By end of 2028 we have one and a half million cumulative cash on a hundred K raise.'</a:t>
            </a:r>
          </a:p>
          <a:p/>
          <a:p>
            <a:r>
              <a:t>'Sensitivity: even at half the plan revenue, we end Y1 with forty K. Worst case at twenty-five percent plan plus ten percent opex over, we need a fifty-K bridge at month eleven. Not a death scenario.'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[APPENDIX. Use only if asked at the bar or in Round 2.]</a:t>
            </a:r>
          </a:p>
          <a:p/>
          <a:p>
            <a:r>
              <a:t>'CEE pre-seed comparables for the last two years. Genezio in Bucharest, two million pre-seed in 2024 with Gapminder. Kodesage in Budapest, two point three million in January twenty twenty-five with ex-UiPath angels. Profluo in Romania, five hundred K seed-starter in November with BCR.'</a:t>
            </a:r>
          </a:p>
          <a:p/>
          <a:p>
            <a:r>
              <a:t>'Adjacent category at later stages: Donna in Ghent raised four point eight million seed for AI sales coaching in December twenty twenty-five. Hupo from Singapore raised ten million Series A for BFSI sales coaching in January. Zell in Berlin closed five hundred K pre-seed for AI sales coaching in April twenty twenty-six.'</a:t>
            </a:r>
          </a:p>
          <a:p/>
          <a:p>
            <a:r>
              <a:t>'The category is funded across Europe. The geography is funded across CEE. The instrument — SAFE at hundred-K range — is proven in this room. We are the next one.'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[APPENDIX. Detail backup for slide 7 quadrant. Use at the bar when an angel asks 'show me the actual feature comparison.']</a:t>
            </a:r>
          </a:p>
          <a:p/>
          <a:p>
            <a:r>
              <a:t>'Nine competitors. Four binary boxes: real-time coaching, on-device audio and STT, individual-buyer pricing, sales-specific knowledge.'</a:t>
            </a:r>
          </a:p>
          <a:p/>
          <a:p>
            <a:r>
              <a:t>'Sussur is the only product that checks all four. Gong has three but not on-device. Otter has live coaching but only on Enterprise quote. Granola is bot-free but the LLM round-trip is still cloud.'</a:t>
            </a:r>
          </a:p>
          <a:p/>
          <a:p>
            <a:r>
              <a:t>'Full profiles with funding, ARR, and architecture notes for fifteen competitors live in competitors.md.'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'And then it hit me.'</a:t>
            </a:r>
          </a:p>
          <a:p/>
          <a:p>
            <a:r>
              <a:t>[Beat.]</a:t>
            </a:r>
          </a:p>
          <a:p/>
          <a:p>
            <a:r>
              <a:t>'Every interview is a sales call. You're selling yourself. They're selling the role. It's two people performing under pressure, and both of them are going in blind.'</a:t>
            </a:r>
          </a:p>
          <a:p/>
          <a:p>
            <a:r>
              <a:t>[Beat.]</a:t>
            </a:r>
          </a:p>
          <a:p/>
          <a:p>
            <a:r>
              <a:t>'Nobody had a tool in the room.'</a:t>
            </a:r>
          </a:p>
          <a:p/>
          <a:p>
            <a:r>
              <a:t>[Click. Now breathe. Slow all the way down.]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'So I built one.'</a:t>
            </a:r>
          </a:p>
          <a:p/>
          <a:p>
            <a:r>
              <a:t>[Long beat. Let them read the name.]</a:t>
            </a:r>
          </a:p>
          <a:p/>
          <a:p>
            <a:r>
              <a:t>'Sussur. Latin — susurrus.'</a:t>
            </a:r>
          </a:p>
          <a:p/>
          <a:p>
            <a:r>
              <a:t>[Pause.]</a:t>
            </a:r>
          </a:p>
          <a:p/>
          <a:p>
            <a:r>
              <a:t>'Say it out loud and you hear what it means.'</a:t>
            </a:r>
          </a:p>
          <a:p/>
          <a:p>
            <a:r>
              <a:t>[Beat. Sharper.]</a:t>
            </a:r>
          </a:p>
          <a:p/>
          <a:p>
            <a:r>
              <a:t>'The tool for the speaker. Not the listener.'</a:t>
            </a:r>
          </a:p>
          <a:p/>
          <a:p>
            <a:r>
              <a:t>[Click.]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[The slide says what it does. You say who it's for and why it matters.]</a:t>
            </a:r>
          </a:p>
          <a:p/>
          <a:p>
            <a:r>
              <a:t>'A sales rep opens a call. The app listens. When a pricing objection lands, she gets a prompt — before she discounts. When the prospect goes cold, she gets the reframe — before she loses the room.'</a:t>
            </a:r>
          </a:p>
          <a:p/>
          <a:p>
            <a:r>
              <a:t>[Beat.]</a:t>
            </a:r>
          </a:p>
          <a:p/>
          <a:p>
            <a:r>
              <a:t>'On her Mac. Audio never touches a server. She brings her own LLM key — no data on our side. No procurement blocker.'</a:t>
            </a:r>
          </a:p>
          <a:p/>
          <a:p>
            <a:r>
              <a:t>[Beat. Drop your voice.]</a:t>
            </a:r>
          </a:p>
          <a:p/>
          <a:p>
            <a:r>
              <a:t>'So they close more deals.'</a:t>
            </a:r>
          </a:p>
          <a:p/>
          <a:p>
            <a:r>
              <a:t>[Click.]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[Three screenshots on screen. Point at each one as you speak. Almost no words.]</a:t>
            </a:r>
          </a:p>
          <a:p/>
          <a:p>
            <a:r>
              <a:t>'Three screens.'</a:t>
            </a:r>
          </a:p>
          <a:p/>
          <a:p>
            <a:r>
              <a:t>[Point left — Onboarding.]</a:t>
            </a:r>
          </a:p>
          <a:p/>
          <a:p>
            <a:r>
              <a:t>'She picks her use case. Thirty seconds. Done.'</a:t>
            </a:r>
          </a:p>
          <a:p/>
          <a:p>
            <a:r>
              <a:t>[Point center — Home.]</a:t>
            </a:r>
          </a:p>
          <a:p/>
          <a:p>
            <a:r>
              <a:t>'Her briefing is ready. Her session is one click away.'</a:t>
            </a:r>
          </a:p>
          <a:p/>
          <a:p>
            <a:r>
              <a:t>[Point right — Pre-Call Prep.]</a:t>
            </a:r>
          </a:p>
          <a:p/>
          <a:p>
            <a:r>
              <a:t>'Before the call — game plan, contact context, the documents she needs.'</a:t>
            </a:r>
          </a:p>
          <a:p/>
          <a:p>
            <a:r>
              <a:t>[Beat. Look up.]</a:t>
            </a:r>
          </a:p>
          <a:p/>
          <a:p>
            <a:r>
              <a:t>'This exists. It ships today. Eighty-nine people on the waitlist. Zero paid spend to get them there.'</a:t>
            </a:r>
          </a:p>
          <a:p/>
          <a:p>
            <a:r>
              <a:t>[Click.]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'Two axes.'</a:t>
            </a:r>
          </a:p>
          <a:p/>
          <a:p>
            <a:r>
              <a:t>[Trace horizontal with your hand.]</a:t>
            </a:r>
          </a:p>
          <a:p/>
          <a:p>
            <a:r>
              <a:t>'Left to right: cloud and bot, to on-device.'</a:t>
            </a:r>
          </a:p>
          <a:p/>
          <a:p>
            <a:r>
              <a:t>[Trace vertical.]</a:t>
            </a:r>
          </a:p>
          <a:p/>
          <a:p>
            <a:r>
              <a:t>'Bottom to top: enterprise, to individual.'</a:t>
            </a:r>
          </a:p>
          <a:p/>
          <a:p>
            <a:r>
              <a:t>[Point bottom-left.]</a:t>
            </a:r>
          </a:p>
          <a:p/>
          <a:p>
            <a:r>
              <a:t>'Gong, Clari, Chorus, Copilot. Two out of four. CIO signature, six-month procurement.'</a:t>
            </a:r>
          </a:p>
          <a:p/>
          <a:p>
            <a:r>
              <a:t>[Point top-left.]</a:t>
            </a:r>
          </a:p>
          <a:p/>
          <a:p>
            <a:r>
              <a:t>'Otter, Granola, Cluely, tldv. Individual buyers — but audio to the cloud. Bot in the room.'</a:t>
            </a:r>
          </a:p>
          <a:p/>
          <a:p>
            <a:r>
              <a:t>[Point top-right. Slow. Smile.]</a:t>
            </a:r>
          </a:p>
          <a:p/>
          <a:p>
            <a:r>
              <a:t>'Top right. Individual AND on-device. Zero of nine competitors are here.'</a:t>
            </a:r>
          </a:p>
          <a:p/>
          <a:p>
            <a:r>
              <a:t>[Pause.]</a:t>
            </a:r>
          </a:p>
          <a:p/>
          <a:p>
            <a:r>
              <a:t>'We are. Four out of four. Only us.'</a:t>
            </a:r>
          </a:p>
          <a:p/>
          <a:p>
            <a:r>
              <a:t>[Click.]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'Same app. Same code. Two buying motions.'</a:t>
            </a:r>
          </a:p>
          <a:p/>
          <a:p>
            <a:r>
              <a:t>[Point left card.]</a:t>
            </a:r>
          </a:p>
          <a:p/>
          <a:p>
            <a:r>
              <a:t>'Personal. Forty-nine to one-forty-nine, one time. She buys it before procurement gets called. Zero variable cost — she owns the LLM key.'</a:t>
            </a:r>
          </a:p>
          <a:p/>
          <a:p>
            <a:r>
              <a:t>[Point right card.]</a:t>
            </a:r>
          </a:p>
          <a:p/>
          <a:p>
            <a:r>
              <a:t>'Business. Thirty to a hundred-twenty per seat per month. Managed LLM. Ninety-five percent gross margin.'</a:t>
            </a:r>
          </a:p>
          <a:p/>
          <a:p>
            <a:r>
              <a:t>[Beat.]</a:t>
            </a:r>
          </a:p>
          <a:p/>
          <a:p>
            <a:r>
              <a:t>'Personal is how we get in the building. Business is how we stay.'</a:t>
            </a:r>
          </a:p>
          <a:p/>
          <a:p>
            <a:r>
              <a:t>[Click.]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'Five channels. I don't know yet which one wins.'</a:t>
            </a:r>
          </a:p>
          <a:p/>
          <a:p>
            <a:r>
              <a:t>[Quick beats. One sentence per card. Don't dwell.]</a:t>
            </a:r>
          </a:p>
          <a:p/>
          <a:p>
            <a:r>
              <a:t>'One — my network. I build in public. That's where the eighty-nine came from.'</a:t>
            </a:r>
          </a:p>
          <a:p/>
          <a:p>
            <a:r>
              <a:t>'Two — PLG. Every user pulls in a teammate.'</a:t>
            </a:r>
          </a:p>
          <a:p/>
          <a:p>
            <a:r>
              <a:t>'Three — Setapp. Passive reach via Mac discovery.'</a:t>
            </a:r>
          </a:p>
          <a:p/>
          <a:p>
            <a:r>
              <a:t>'Four — Product Hunt. Month three. Free spike.'</a:t>
            </a:r>
          </a:p>
          <a:p/>
          <a:p>
            <a:r>
              <a:t>'Five — Google and LinkedIn. CAC is high. Deal size justifies it.'</a:t>
            </a:r>
          </a:p>
          <a:p/>
          <a:p>
            <a:r>
              <a:t>[Look up. Honest.]</a:t>
            </a:r>
          </a:p>
          <a:p/>
          <a:p>
            <a:r>
              <a:t>'No validated CAC. No LTV. That's what this round buys.'</a:t>
            </a:r>
          </a:p>
          <a:p/>
          <a:p>
            <a:r>
              <a:t>[Click.]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9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1097280"/>
            <a:ext cx="1463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TRUE STORY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554480"/>
            <a:ext cx="91440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3108960"/>
            <a:ext cx="13350240" cy="2743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6800" b="0" i="1">
                <a:solidFill>
                  <a:srgbClr val="1A1F2E"/>
                </a:solidFill>
                <a:latin typeface="Georgia"/>
              </a:rPr>
              <a:t>For three months,
I couldn't start anything.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766560"/>
            <a:ext cx="1463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0" i="1">
                <a:solidFill>
                  <a:srgbClr val="C24A3D"/>
                </a:solidFill>
                <a:latin typeface="Georgia"/>
              </a:rPr>
              <a:t>A dozen ideas. Nothing shipped.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MARKET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143000"/>
            <a:ext cx="13350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4000" b="0" i="1">
                <a:solidFill>
                  <a:srgbClr val="1A1F2E"/>
                </a:solidFill>
                <a:latin typeface="Georgia"/>
              </a:rPr>
              <a:t>Europe runs on sales calls.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108960"/>
            <a:ext cx="4297680" cy="384048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2960" y="3474720"/>
            <a:ext cx="35661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TAM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977640"/>
            <a:ext cx="4297680" cy="13716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8400" b="0" i="1">
                <a:solidFill>
                  <a:srgbClr val="C24A3D"/>
                </a:solidFill>
                <a:latin typeface="Georgia"/>
              </a:rPr>
              <a:t>1.6M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5623560"/>
            <a:ext cx="3566160" cy="11887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500" b="0" i="0">
                <a:solidFill>
                  <a:srgbClr val="4A4F5E"/>
                </a:solidFill>
                <a:latin typeface="Calibri"/>
              </a:rPr>
              <a:t>European companies where sales
is the engine. Digitally ready.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6360" y="3108960"/>
            <a:ext cx="4297680" cy="384048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5532120" y="3474720"/>
            <a:ext cx="35661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SAM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6360" y="3977640"/>
            <a:ext cx="4297680" cy="13716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8400" b="0" i="1">
                <a:solidFill>
                  <a:srgbClr val="C24A3D"/>
                </a:solidFill>
                <a:latin typeface="Georgia"/>
              </a:rPr>
              <a:t>320K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2120" y="5623560"/>
            <a:ext cx="3566160" cy="11887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500" b="0" i="0">
                <a:solidFill>
                  <a:srgbClr val="4A4F5E"/>
                </a:solidFill>
                <a:latin typeface="Calibri"/>
              </a:rPr>
              <a:t>SMB + mid-market sales teams
in our reachable regions.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75520" y="3108960"/>
            <a:ext cx="4297680" cy="384048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0241280" y="3474720"/>
            <a:ext cx="35661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SOM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75520" y="3977640"/>
            <a:ext cx="4297680" cy="13716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8400" b="0" i="1">
                <a:solidFill>
                  <a:srgbClr val="C24A3D"/>
                </a:solidFill>
                <a:latin typeface="Georgia"/>
              </a:rPr>
              <a:t>15K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41280" y="5623560"/>
            <a:ext cx="3566160" cy="11887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500" b="0" i="0">
                <a:solidFill>
                  <a:srgbClr val="4A4F5E"/>
                </a:solidFill>
                <a:latin typeface="Calibri"/>
              </a:rPr>
              <a:t>Paid seats by year 3.
Broken down on the next slide.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7269480"/>
            <a:ext cx="1463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Conversation intelligence is a multi-billion € category growing 12-25% per year.  Europe is ~25% of global spend.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7680960"/>
            <a:ext cx="1463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Eurostat 2024  ·  CEDEFOP 2022  ·  TBRC + Polaris CI market reports 2026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WHY 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143000"/>
            <a:ext cx="13350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4200" b="0" i="1">
                <a:solidFill>
                  <a:srgbClr val="1A1F2E"/>
                </a:solidFill>
                <a:latin typeface="Georgia"/>
              </a:rPr>
              <a:t>Solo. On purpose.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3017520"/>
            <a:ext cx="4846320" cy="484632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rofile-sussur-l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566160"/>
            <a:ext cx="2011680" cy="2011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" y="5852160"/>
            <a:ext cx="48463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MIHAI DAVID MARIN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6309360"/>
            <a:ext cx="484632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0" i="1">
                <a:solidFill>
                  <a:srgbClr val="1A1F2E"/>
                </a:solidFill>
                <a:latin typeface="Georgia"/>
              </a:rPr>
              <a:t>Founder &amp; sole engineer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6995160"/>
            <a:ext cx="48463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0" i="0">
                <a:solidFill>
                  <a:srgbClr val="4A4F5E"/>
                </a:solidFill>
                <a:latin typeface="Calibri"/>
              </a:rPr>
              <a:t>Constanța, Romania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35040" y="3017520"/>
            <a:ext cx="7955279" cy="484632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492240" y="3337560"/>
            <a:ext cx="7040879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0" i="1">
                <a:solidFill>
                  <a:srgbClr val="1A1F2E"/>
                </a:solidFill>
                <a:latin typeface="Georgia"/>
              </a:rPr>
              <a:t>2 YC interviews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2240" y="3813048"/>
            <a:ext cx="7040879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Avo S21. Basetool W22. One product still running today. And profitable.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2240" y="4462272"/>
            <a:ext cx="7040879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0" i="1">
                <a:solidFill>
                  <a:srgbClr val="1A1F2E"/>
                </a:solidFill>
                <a:latin typeface="Georgia"/>
              </a:rPr>
              <a:t>CS at Twente  ·  Best Thesis  ·  IEEE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2240" y="4937760"/>
            <a:ext cx="7040879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University of Twente (Netherlands). The Best Thesis became a published IEEE conference paper on neural language models, 2020.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2240" y="5586984"/>
            <a:ext cx="7040879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0" i="1">
                <a:solidFill>
                  <a:srgbClr val="1A1F2E"/>
                </a:solidFill>
                <a:latin typeface="Georgia"/>
              </a:rPr>
              <a:t>Ironman finisher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2240" y="6062472"/>
            <a:ext cx="7040879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Same discipline applied to product. When I commit, I close.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92240" y="6711696"/>
            <a:ext cx="7040879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0" i="1">
                <a:solidFill>
                  <a:srgbClr val="1A1F2E"/>
                </a:solidFill>
                <a:latin typeface="Georgia"/>
              </a:rPr>
              <a:t>The 2026 thesis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92240" y="7187184"/>
            <a:ext cx="7040879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You don't need a team of six. A solo founder with AI tools can ship a serious product.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THE ASK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828800"/>
            <a:ext cx="1335024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12800" b="0" i="1">
                <a:solidFill>
                  <a:srgbClr val="1A1F2E"/>
                </a:solidFill>
                <a:latin typeface="Georgia"/>
              </a:rPr>
              <a:t>€100K to €200K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0" y="4023360"/>
            <a:ext cx="182880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0" y="4297680"/>
            <a:ext cx="146304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800" b="0" i="1">
                <a:solidFill>
                  <a:srgbClr val="C24A3D"/>
                </a:solidFill>
                <a:latin typeface="Georgia"/>
              </a:rPr>
              <a:t>SAFE  ·  angel note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00800"/>
            <a:ext cx="1463040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4400" b="0" i="1">
                <a:solidFill>
                  <a:srgbClr val="1A1F2E"/>
                </a:solidFill>
                <a:latin typeface="Georgia"/>
              </a:rPr>
              <a:t>This is just growth money.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315200"/>
            <a:ext cx="1463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0" i="1">
                <a:solidFill>
                  <a:srgbClr val="C24A3D"/>
                </a:solidFill>
                <a:latin typeface="Georgia"/>
              </a:rPr>
              <a:t>The product is built.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USE OF FUNDS  +  ROUND 2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640080" y="1645920"/>
            <a:ext cx="8229600" cy="548640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97280" y="2011680"/>
            <a:ext cx="73152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WHERE THE MONEY GOES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" y="2697480"/>
            <a:ext cx="1554480" cy="11430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4600" b="0" i="1">
                <a:solidFill>
                  <a:srgbClr val="C24A3D"/>
                </a:solidFill>
                <a:latin typeface="Georgia"/>
              </a:rPr>
              <a:t>60%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834640"/>
            <a:ext cx="228600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0" i="0">
                <a:solidFill>
                  <a:srgbClr val="1A1F2E"/>
                </a:solidFill>
                <a:latin typeface="Consolas"/>
              </a:rPr>
              <a:t>GTM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3246120"/>
            <a:ext cx="5669280" cy="502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Google + LinkedIn paid. Founder content. Product Hunt. Setapp.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" y="3840480"/>
            <a:ext cx="1554480" cy="11430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4600" b="0" i="1">
                <a:solidFill>
                  <a:srgbClr val="C24A3D"/>
                </a:solidFill>
                <a:latin typeface="Georgia"/>
              </a:rPr>
              <a:t>20%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3977640"/>
            <a:ext cx="228600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0" i="0">
                <a:solidFill>
                  <a:srgbClr val="1A1F2E"/>
                </a:solidFill>
                <a:latin typeface="Consolas"/>
              </a:rPr>
              <a:t>Product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4389120"/>
            <a:ext cx="5669280" cy="502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Eval credits. Design. Research. Mac-app surface that scales.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7280" y="4983480"/>
            <a:ext cx="1554480" cy="11430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4600" b="0" i="1">
                <a:solidFill>
                  <a:srgbClr val="C24A3D"/>
                </a:solidFill>
                <a:latin typeface="Georgia"/>
              </a:rPr>
              <a:t>10%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5120640"/>
            <a:ext cx="228600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0" i="0">
                <a:solidFill>
                  <a:srgbClr val="1A1F2E"/>
                </a:solidFill>
                <a:latin typeface="Consolas"/>
              </a:rPr>
              <a:t>Legal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5532120"/>
            <a:ext cx="5669280" cy="502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Delaware C-Corp flip. SAFE paperwork. GDPR + DPA.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7280" y="6126480"/>
            <a:ext cx="1554480" cy="11430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4600" b="0" i="1">
                <a:solidFill>
                  <a:srgbClr val="C24A3D"/>
                </a:solidFill>
                <a:latin typeface="Georgia"/>
              </a:rPr>
              <a:t>10%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0" y="6263640"/>
            <a:ext cx="228600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0" i="0">
                <a:solidFill>
                  <a:srgbClr val="1A1F2E"/>
                </a:solidFill>
                <a:latin typeface="Consolas"/>
              </a:rPr>
              <a:t>Tooling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6675120"/>
            <a:ext cx="5669280" cy="502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LLM credits. Observability. Analytics. The boring monthlies.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26880" y="1645920"/>
            <a:ext cx="4663440" cy="5486400"/>
          </a:xfrm>
          <a:prstGeom prst="rect">
            <a:avLst/>
          </a:prstGeom>
          <a:solidFill>
            <a:srgbClr val="FFFFFF"/>
          </a:solidFill>
          <a:ln w="19050">
            <a:solidFill>
              <a:srgbClr val="C24A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92640" y="2011680"/>
            <a:ext cx="39319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FIND ME AT ROUND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92640" y="2560320"/>
            <a:ext cx="3931920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000" b="0" i="1">
                <a:solidFill>
                  <a:srgbClr val="1A1F2E"/>
                </a:solidFill>
                <a:latin typeface="Georgia"/>
              </a:rPr>
              <a:t>The whisper
actually whispers.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652760" y="4114800"/>
            <a:ext cx="2011680" cy="2011680"/>
          </a:xfrm>
          <a:prstGeom prst="rect">
            <a:avLst/>
          </a:prstGeom>
          <a:solidFill>
            <a:srgbClr val="FFFFFF"/>
          </a:solidFill>
          <a:ln w="19050">
            <a:solidFill>
              <a:srgbClr val="C24A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3" name="Picture 22" descr="qr-investo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488" y="4224528"/>
            <a:ext cx="1792224" cy="17922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692640" y="6400800"/>
            <a:ext cx="393192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600" b="0" i="1">
                <a:solidFill>
                  <a:srgbClr val="C24A3D"/>
                </a:solidFill>
                <a:latin typeface="Georgia"/>
              </a:rPr>
              <a:t>sussur.ai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92640" y="6903720"/>
            <a:ext cx="39319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david@basetool.ai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7589520"/>
            <a:ext cx="1463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0" i="1">
                <a:solidFill>
                  <a:srgbClr val="1A1F2E"/>
                </a:solidFill>
                <a:latin typeface="Georgia"/>
              </a:rPr>
              <a:t>A whisper, when it matters.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APPENDIX  ·  THE MOAT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143000"/>
            <a:ext cx="13350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4400" b="0" i="1">
                <a:solidFill>
                  <a:srgbClr val="1A1F2E"/>
                </a:solidFill>
                <a:latin typeface="Georgia"/>
              </a:rPr>
              <a:t>Not an AI wrapper.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965960"/>
            <a:ext cx="133502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0" i="1">
                <a:solidFill>
                  <a:srgbClr val="C24A3D"/>
                </a:solidFill>
                <a:latin typeface="Georgia"/>
              </a:rPr>
              <a:t>Three things you can't fake.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834640"/>
            <a:ext cx="4297680" cy="429768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22960" y="3200400"/>
            <a:ext cx="914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C24A3D"/>
                </a:solidFill>
                <a:latin typeface="Consolas"/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3749040"/>
            <a:ext cx="356616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2200" b="0" i="1">
                <a:solidFill>
                  <a:srgbClr val="1A1F2E"/>
                </a:solidFill>
                <a:latin typeface="Georgia"/>
              </a:rPr>
              <a:t>ML, not prompts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" y="4800600"/>
            <a:ext cx="3566160" cy="21031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4A4F5E"/>
                </a:solidFill>
                <a:latin typeface="Calibri"/>
              </a:rPr>
              <a:t>IEEE conference paper, 2020 (neural language models).
Best Thesis, Computer Science, University of Twente.
Production ML before LLMs were a category.
Prompt engineering done right: versioned registry,
promptfoo evals on every change. Not vibe-coded.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66360" y="2834640"/>
            <a:ext cx="4297680" cy="429768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5532120" y="3200400"/>
            <a:ext cx="914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C24A3D"/>
                </a:solidFill>
                <a:latin typeface="Consolas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2120" y="3749040"/>
            <a:ext cx="356616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2200" b="0" i="1">
                <a:solidFill>
                  <a:srgbClr val="1A1F2E"/>
                </a:solidFill>
                <a:latin typeface="Georgia"/>
              </a:rPr>
              <a:t>Curated knowledge base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2120" y="4800600"/>
            <a:ext cx="3566160" cy="21031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4A4F5E"/>
                </a:solidFill>
                <a:latin typeface="Calibri"/>
              </a:rPr>
              <a:t>Voss tactical empathy + Cialdini influence frameworks.
Each tactic tested, grounded, cited.
12 versioned LLM prompts in a registry.
8 promptfoo eval suites run on every prompt change.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75520" y="2834640"/>
            <a:ext cx="4297680" cy="429768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0241280" y="3200400"/>
            <a:ext cx="914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C24A3D"/>
                </a:solidFill>
                <a:latin typeface="Consolas"/>
              </a:rPr>
              <a:t>03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41280" y="3749040"/>
            <a:ext cx="356616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2200" b="0" i="1">
                <a:solidFill>
                  <a:srgbClr val="1A1F2E"/>
                </a:solidFill>
                <a:latin typeface="Georgia"/>
              </a:rPr>
              <a:t>Real on-device pipeline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41280" y="4800600"/>
            <a:ext cx="3566160" cy="21031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4A4F5E"/>
                </a:solidFill>
                <a:latin typeface="Calibri"/>
              </a:rPr>
              <a:t>sherpa-onnx + NVIDIA Parakeet TDT (on-device STT).
Multi-LLM orchestration via OpenRouter.
365 test files in CI.
Three months of integration, hand-tuned per language.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7589520"/>
            <a:ext cx="1463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0" i="1">
                <a:solidFill>
                  <a:srgbClr val="C24A3D"/>
                </a:solidFill>
                <a:latin typeface="Georgia"/>
              </a:rPr>
              <a:t>Forking is open. Reproducing the production system takes 12+ months.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APPENDIX  ·  MY EXECUTION PLAYBOOK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143000"/>
            <a:ext cx="13350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4000" b="0" i="1">
                <a:solidFill>
                  <a:srgbClr val="1A1F2E"/>
                </a:solidFill>
                <a:latin typeface="Georgia"/>
              </a:rPr>
              <a:t>Land.  Scale.  Expand.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108960"/>
            <a:ext cx="4297680" cy="4206240"/>
          </a:xfrm>
          <a:prstGeom prst="rect">
            <a:avLst/>
          </a:prstGeom>
          <a:solidFill>
            <a:srgbClr val="FFFFFF"/>
          </a:solidFill>
          <a:ln w="19050">
            <a:solidFill>
              <a:srgbClr val="C24A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2960" y="3429000"/>
            <a:ext cx="914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C24A3D"/>
                </a:solidFill>
                <a:latin typeface="Consolas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7360" y="3429000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200" b="0" i="0">
                <a:solidFill>
                  <a:srgbClr val="82828E"/>
                </a:solidFill>
                <a:latin typeface="Consolas"/>
              </a:rPr>
              <a:t>Months 1-3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3931920"/>
            <a:ext cx="3566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onsolas"/>
              </a:rPr>
              <a:t>LAND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" y="4480560"/>
            <a:ext cx="356616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800" b="0" i="1">
                <a:solidFill>
                  <a:srgbClr val="C24A3D"/>
                </a:solidFill>
                <a:latin typeface="Georgia"/>
              </a:rPr>
              <a:t>First 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" y="5166360"/>
            <a:ext cx="3566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Convert existing assets.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" y="5715000"/>
            <a:ext cx="3566160" cy="11887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5000"/>
              </a:lnSpc>
            </a:pPr>
            <a:r>
              <a:rPr sz="1300" b="0" i="1">
                <a:solidFill>
                  <a:srgbClr val="1A1F2E"/>
                </a:solidFill>
                <a:latin typeface="Georgia"/>
              </a:rPr>
              <a:t>89 organic waitlist signups
Founder-led content in public
Product Hunt launch month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960" y="6720840"/>
            <a:ext cx="356616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200" b="0" i="1">
                <a:solidFill>
                  <a:srgbClr val="82828E"/>
                </a:solidFill>
                <a:latin typeface="Calibri"/>
              </a:rPr>
              <a:t>Founder content. Zero paid CAC.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66360" y="3108960"/>
            <a:ext cx="4297680" cy="420624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532120" y="3429000"/>
            <a:ext cx="914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C24A3D"/>
                </a:solidFill>
                <a:latin typeface="Consolas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6520" y="3429000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200" b="0" i="0">
                <a:solidFill>
                  <a:srgbClr val="82828E"/>
                </a:solidFill>
                <a:latin typeface="Consolas"/>
              </a:rPr>
              <a:t>Months 3-9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32120" y="3931920"/>
            <a:ext cx="3566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onsolas"/>
              </a:rPr>
              <a:t>SCALE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2120" y="4480560"/>
            <a:ext cx="356616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800" b="0" i="1">
                <a:solidFill>
                  <a:srgbClr val="C24A3D"/>
                </a:solidFill>
                <a:latin typeface="Georgia"/>
              </a:rPr>
              <a:t>100 → 500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32120" y="5166360"/>
            <a:ext cx="3566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Mac discovery + paid acquisition.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2120" y="5715000"/>
            <a:ext cx="3566160" cy="11887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5000"/>
              </a:lnSpc>
            </a:pPr>
            <a:r>
              <a:rPr sz="1300" b="0" i="1">
                <a:solidFill>
                  <a:srgbClr val="1A1F2E"/>
                </a:solidFill>
                <a:latin typeface="Georgia"/>
              </a:rPr>
              <a:t>Setapp (passive recurring)
Google high-intent keywords
LinkedIn paid for sales teams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32120" y="6720840"/>
            <a:ext cx="356616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200" b="0" i="1">
                <a:solidFill>
                  <a:srgbClr val="82828E"/>
                </a:solidFill>
                <a:latin typeface="Calibri"/>
              </a:rPr>
              <a:t>Validated CAC target &lt; €25.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875520" y="3108960"/>
            <a:ext cx="4297680" cy="420624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10241280" y="3429000"/>
            <a:ext cx="914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C24A3D"/>
                </a:solidFill>
                <a:latin typeface="Consolas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55680" y="3429000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200" b="0" i="0">
                <a:solidFill>
                  <a:srgbClr val="82828E"/>
                </a:solidFill>
                <a:latin typeface="Consolas"/>
              </a:rPr>
              <a:t>Months 6-18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41280" y="3931920"/>
            <a:ext cx="3566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onsolas"/>
              </a:rPr>
              <a:t>EXPAND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41280" y="4480560"/>
            <a:ext cx="356616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800" b="0" i="1">
                <a:solidFill>
                  <a:srgbClr val="C24A3D"/>
                </a:solidFill>
                <a:latin typeface="Georgia"/>
              </a:rPr>
              <a:t>Personal → Team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41280" y="5166360"/>
            <a:ext cx="3566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Evangelists pull their teams in.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41280" y="5715000"/>
            <a:ext cx="3566160" cy="11887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5000"/>
              </a:lnSpc>
            </a:pPr>
            <a:r>
              <a:rPr sz="1300" b="0" i="1">
                <a:solidFill>
                  <a:srgbClr val="1A1F2E"/>
                </a:solidFill>
                <a:latin typeface="Georgia"/>
              </a:rPr>
              <a:t>In-app referral loops
Warm outbound from users
14-day team trial, no card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41280" y="6720840"/>
            <a:ext cx="356616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200" b="0" i="1">
                <a:solidFill>
                  <a:srgbClr val="82828E"/>
                </a:solidFill>
                <a:latin typeface="Calibri"/>
              </a:rPr>
              <a:t>First 5-10 business teams. €10-25K MRR.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7589520"/>
            <a:ext cx="1463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0" i="1">
                <a:solidFill>
                  <a:srgbClr val="C24A3D"/>
                </a:solidFill>
                <a:latin typeface="Georgia"/>
              </a:rPr>
              <a:t>Founder-led until product-led. Default-alive at month 12.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APPENDIX  ·  WHO THIS IS FOR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463040"/>
            <a:ext cx="13350240" cy="1097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4600" b="0" i="1">
                <a:solidFill>
                  <a:srgbClr val="1A1F2E"/>
                </a:solidFill>
                <a:latin typeface="Georgia"/>
              </a:rPr>
              <a:t>Thirteen million sales workers.
Just in Europe.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926080"/>
            <a:ext cx="13350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CEDEFOP, 2022  ·  7% of all EU employment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206240"/>
            <a:ext cx="4297680" cy="237744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22960" y="4663440"/>
            <a:ext cx="356616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0" i="1">
                <a:solidFill>
                  <a:srgbClr val="C24A3D"/>
                </a:solidFill>
                <a:latin typeface="Georgia"/>
              </a:rPr>
              <a:t>On commission.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5486400"/>
            <a:ext cx="356616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500" b="0" i="0">
                <a:solidFill>
                  <a:srgbClr val="4A4F5E"/>
                </a:solidFill>
                <a:latin typeface="Calibri"/>
              </a:rPr>
              <a:t>A slice of their income
rides on the next call.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6360" y="4206240"/>
            <a:ext cx="4297680" cy="237744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5532120" y="4663440"/>
            <a:ext cx="356616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0" i="1">
                <a:solidFill>
                  <a:srgbClr val="C24A3D"/>
                </a:solidFill>
                <a:latin typeface="Georgia"/>
              </a:rPr>
              <a:t>To one person.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2120" y="5486400"/>
            <a:ext cx="356616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500" b="0" i="0">
                <a:solidFill>
                  <a:srgbClr val="4A4F5E"/>
                </a:solidFill>
                <a:latin typeface="Calibri"/>
              </a:rPr>
              <a:t>On one call.
With one shot.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75520" y="4206240"/>
            <a:ext cx="4297680" cy="237744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241280" y="4663440"/>
            <a:ext cx="356616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0" i="1">
                <a:solidFill>
                  <a:srgbClr val="C24A3D"/>
                </a:solidFill>
                <a:latin typeface="Georgia"/>
              </a:rPr>
              <a:t>Mortgage on ten minutes.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41280" y="5486400"/>
            <a:ext cx="356616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500" b="0" i="0">
                <a:solidFill>
                  <a:srgbClr val="4A4F5E"/>
                </a:solidFill>
                <a:latin typeface="Calibri"/>
              </a:rPr>
              <a:t>The conversation tonight
pays the rent next month.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7040880"/>
            <a:ext cx="1463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0" i="1">
                <a:solidFill>
                  <a:srgbClr val="4A4F5E"/>
                </a:solidFill>
                <a:latin typeface="Georgia"/>
              </a:rPr>
              <a:t>Every tool built for them is a record. A transcript. A scorecard for after.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7589520"/>
            <a:ext cx="1463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0" i="1">
                <a:solidFill>
                  <a:srgbClr val="C24A3D"/>
                </a:solidFill>
                <a:latin typeface="Georgia"/>
              </a:rPr>
              <a:t>None of them are in the room.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APPENDIX  ·  THE WEDGE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1335024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600" b="0" i="1">
                <a:solidFill>
                  <a:srgbClr val="1A1F2E"/>
                </a:solidFill>
                <a:latin typeface="Georgia"/>
              </a:rPr>
              <a:t>There's a category for the listener.
There's nothing for the speaker.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3017520"/>
            <a:ext cx="6675120" cy="502920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5840" y="3383280"/>
            <a:ext cx="5943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FOR THE LISTENER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3977640"/>
            <a:ext cx="59436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600" b="0" i="1">
                <a:solidFill>
                  <a:srgbClr val="1A1F2E"/>
                </a:solidFill>
                <a:latin typeface="Georgia"/>
              </a:rPr>
              <a:t>Otter Business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5840" y="4617720"/>
            <a:ext cx="5943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0" i="0">
                <a:solidFill>
                  <a:srgbClr val="4A4F5E"/>
                </a:solidFill>
                <a:latin typeface="Calibri"/>
              </a:rPr>
              <a:t>$30 / seat / month  ·  $19.99 annual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5840" y="5029200"/>
            <a:ext cx="5943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1">
                <a:solidFill>
                  <a:srgbClr val="82828E"/>
                </a:solidFill>
                <a:latin typeface="Calibri"/>
              </a:rPr>
              <a:t>Sales Notetaker is locked behind Enterprise.  Quote only.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5840" y="5760720"/>
            <a:ext cx="59436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600" b="0" i="1">
                <a:solidFill>
                  <a:srgbClr val="1A1F2E"/>
                </a:solidFill>
                <a:latin typeface="Georgia"/>
              </a:rPr>
              <a:t>Gong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5840" y="6400800"/>
            <a:ext cx="5943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0" i="0">
                <a:solidFill>
                  <a:srgbClr val="4A4F5E"/>
                </a:solidFill>
                <a:latin typeface="Calibri"/>
              </a:rPr>
              <a:t>$5K-$50K platform fee  +  $1,300-$3,000 / seat /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5840" y="6812280"/>
            <a:ext cx="5943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1">
                <a:solidFill>
                  <a:srgbClr val="82828E"/>
                </a:solidFill>
                <a:latin typeface="Calibri"/>
              </a:rPr>
              <a:t>$7,500-$65,000 onboarding before you ship.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840" y="7543800"/>
            <a:ext cx="5943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82828E"/>
                </a:solidFill>
                <a:latin typeface="Consolas"/>
              </a:rPr>
              <a:t>SUBSCRIPTION  ·  PLATFORM FEES  ·  ONBOARDING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15200" y="3017520"/>
            <a:ext cx="6675120" cy="5029200"/>
          </a:xfrm>
          <a:prstGeom prst="rect">
            <a:avLst/>
          </a:prstGeom>
          <a:solidFill>
            <a:srgbClr val="FFFFFF"/>
          </a:solidFill>
          <a:ln w="19050">
            <a:solidFill>
              <a:srgbClr val="C24A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7680960" y="3383280"/>
            <a:ext cx="5943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FOR THE SPEAKER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80960" y="4023360"/>
            <a:ext cx="5943600" cy="11887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7200" b="0" i="1">
                <a:solidFill>
                  <a:srgbClr val="C24A3D"/>
                </a:solidFill>
                <a:latin typeface="Georgia"/>
              </a:rPr>
              <a:t>sussur.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0960" y="5349240"/>
            <a:ext cx="59436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800" b="0" i="1">
                <a:solidFill>
                  <a:srgbClr val="1A1F2E"/>
                </a:solidFill>
                <a:latin typeface="Georgia"/>
              </a:rPr>
              <a:t>€49 one-time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80960" y="6126480"/>
            <a:ext cx="5943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0" i="1">
                <a:solidFill>
                  <a:srgbClr val="1A1F2E"/>
                </a:solidFill>
                <a:latin typeface="Georgia"/>
              </a:rPr>
              <a:t>No platform fee.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80960" y="6510528"/>
            <a:ext cx="5943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0" i="1">
                <a:solidFill>
                  <a:srgbClr val="1A1F2E"/>
                </a:solidFill>
                <a:latin typeface="Georgia"/>
              </a:rPr>
              <a:t>No minimums.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80960" y="6894576"/>
            <a:ext cx="5943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0" i="1">
                <a:solidFill>
                  <a:srgbClr val="1A1F2E"/>
                </a:solidFill>
                <a:latin typeface="Georgia"/>
              </a:rPr>
              <a:t>No onboarding.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80960" y="7543800"/>
            <a:ext cx="5943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C24A3D"/>
                </a:solidFill>
                <a:latin typeface="Consolas"/>
              </a:rPr>
              <a:t>ON-DEVICE  ·  BYO LLM KEY  ·  AUDIO NEVER LEAVES THE MAC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APPENDIX  ·  REGIONAL EXPANSION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143000"/>
            <a:ext cx="13350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4000" b="0" i="1">
                <a:solidFill>
                  <a:srgbClr val="1A1F2E"/>
                </a:solidFill>
                <a:latin typeface="Georgia"/>
              </a:rPr>
              <a:t>Three phases.  CEE first.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108960"/>
            <a:ext cx="4297680" cy="4023360"/>
          </a:xfrm>
          <a:prstGeom prst="rect">
            <a:avLst/>
          </a:prstGeom>
          <a:solidFill>
            <a:srgbClr val="FFFFFF"/>
          </a:solidFill>
          <a:ln w="19050">
            <a:solidFill>
              <a:srgbClr val="C24A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2960" y="3429000"/>
            <a:ext cx="914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7360" y="3429000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0-18 months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3886200"/>
            <a:ext cx="3566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Consolas"/>
              </a:rPr>
              <a:t>CEE BEACHHEAD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" y="4434840"/>
            <a:ext cx="356616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0" i="1">
                <a:solidFill>
                  <a:srgbClr val="C24A3D"/>
                </a:solidFill>
                <a:latin typeface="Georgia"/>
              </a:rPr>
              <a:t>2-4K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" y="5303520"/>
            <a:ext cx="35661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seats across 50 to 100 design-partner teams.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" y="5852160"/>
            <a:ext cx="356616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0" i="1">
                <a:solidFill>
                  <a:srgbClr val="1A1F2E"/>
                </a:solidFill>
                <a:latin typeface="Georgia"/>
              </a:rPr>
              <a:t>Warsaw  ·  Prague  ·  Bratislava
Bucharest  ·  Tallinn  ·  Vilnius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960" y="6492240"/>
            <a:ext cx="3566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00" b="0" i="1">
                <a:solidFill>
                  <a:srgbClr val="82828E"/>
                </a:solidFill>
                <a:latin typeface="Calibri"/>
              </a:rPr>
              <a:t>Founder-led. Network-driven.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66360" y="3108960"/>
            <a:ext cx="4297680" cy="402336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532120" y="3429000"/>
            <a:ext cx="914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6520" y="3429000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12-36 months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32120" y="3886200"/>
            <a:ext cx="3566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Consolas"/>
              </a:rPr>
              <a:t>WIDER EUROPE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2120" y="4434840"/>
            <a:ext cx="356616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0" i="1">
                <a:solidFill>
                  <a:srgbClr val="C24A3D"/>
                </a:solidFill>
                <a:latin typeface="Georgia"/>
              </a:rPr>
              <a:t>6-8K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32120" y="5303520"/>
            <a:ext cx="35661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seats via PLG + AI Act wedge.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2120" y="5852160"/>
            <a:ext cx="356616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0" i="1">
                <a:solidFill>
                  <a:srgbClr val="1A1F2E"/>
                </a:solidFill>
                <a:latin typeface="Georgia"/>
              </a:rPr>
              <a:t>UK  ·  Nordics  ·  DACH
Benelux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32120" y="6492240"/>
            <a:ext cx="3566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00" b="0" i="1">
                <a:solidFill>
                  <a:srgbClr val="82828E"/>
                </a:solidFill>
                <a:latin typeface="Calibri"/>
              </a:rPr>
              <a:t>Setapp + Product Hunt + Google + regulated verticals.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875520" y="3108960"/>
            <a:ext cx="4297680" cy="402336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10241280" y="3429000"/>
            <a:ext cx="914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55680" y="3429000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24-48 months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41280" y="3886200"/>
            <a:ext cx="3566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Consolas"/>
              </a:rPr>
              <a:t>US &amp; CANADA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41280" y="4434840"/>
            <a:ext cx="356616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0" i="1">
                <a:solidFill>
                  <a:srgbClr val="C24A3D"/>
                </a:solidFill>
                <a:latin typeface="Georgia"/>
              </a:rPr>
              <a:t>3-5K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41280" y="5303520"/>
            <a:ext cx="35661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seats in Mac-heavy SaaS + agencies.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41280" y="5852160"/>
            <a:ext cx="356616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0" i="1">
                <a:solidFill>
                  <a:srgbClr val="1A1F2E"/>
                </a:solidFill>
                <a:latin typeface="Georgia"/>
              </a:rPr>
              <a:t>California  ·  NYC  ·  Toronto
Austin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41280" y="6492240"/>
            <a:ext cx="3566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100" b="0" i="1">
                <a:solidFill>
                  <a:srgbClr val="82828E"/>
                </a:solidFill>
                <a:latin typeface="Calibri"/>
              </a:rPr>
              <a:t>“Privacy-first Gong alternative for small teams.”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7589520"/>
            <a:ext cx="1463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400" b="0" i="1">
                <a:solidFill>
                  <a:srgbClr val="C24A3D"/>
                </a:solidFill>
                <a:latin typeface="Georgia"/>
              </a:rPr>
              <a:t>Starts here. In this room.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APPENDIX  ·  WHY NOW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143000"/>
            <a:ext cx="13350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800" b="0" i="1">
                <a:solidFill>
                  <a:srgbClr val="1A1F2E"/>
                </a:solidFill>
                <a:latin typeface="Georgia"/>
              </a:rPr>
              <a:t>Three forces converged in 2026.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200400"/>
            <a:ext cx="4297680" cy="420624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2960" y="3566160"/>
            <a:ext cx="914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C24A3D"/>
                </a:solidFill>
                <a:latin typeface="Consolas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4114800"/>
            <a:ext cx="3566160" cy="11887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2200" b="0" i="1">
                <a:solidFill>
                  <a:srgbClr val="1A1F2E"/>
                </a:solidFill>
                <a:latin typeface="Georgia"/>
              </a:rPr>
              <a:t>On-device AI
hit cloud parity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5394960"/>
            <a:ext cx="356616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Apple shipped a free 3B on-device LLM at WWDC 2025. Real-time coaching is now profitable on a consumer Mac.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6360" y="3200400"/>
            <a:ext cx="4297680" cy="420624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5532120" y="3566160"/>
            <a:ext cx="914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C24A3D"/>
                </a:solidFill>
                <a:latin typeface="Consolas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2120" y="4114800"/>
            <a:ext cx="3566160" cy="11887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2200" b="0" i="1">
                <a:solidFill>
                  <a:srgbClr val="1A1F2E"/>
                </a:solidFill>
                <a:latin typeface="Georgia"/>
              </a:rPr>
              <a:t>EU AI Act
may help 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2120" y="5394960"/>
            <a:ext cx="356616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Article 50 lands 2 August 2026. Cloud sales tools become a red flag in finance, legal, health. Privacy-first wins.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75520" y="3200400"/>
            <a:ext cx="4297680" cy="420624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0241280" y="3566160"/>
            <a:ext cx="914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C24A3D"/>
                </a:solidFill>
                <a:latin typeface="Consolas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41280" y="4114800"/>
            <a:ext cx="3566160" cy="11887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2200" b="0" i="1">
                <a:solidFill>
                  <a:srgbClr val="1A1F2E"/>
                </a:solidFill>
                <a:latin typeface="Georgia"/>
              </a:rPr>
              <a:t>Incumbents stuck
on cloud + bot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41280" y="5394960"/>
            <a:ext cx="356616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Every incumbent records and summarises. Architecture decides who wins the next decade. We start where they cannot.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THEN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2103120"/>
            <a:ext cx="13350240" cy="1097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4400" b="0" i="1">
                <a:solidFill>
                  <a:srgbClr val="1A1F2E"/>
                </a:solidFill>
                <a:latin typeface="Georgia"/>
              </a:rPr>
              <a:t>I started taking interviews.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657600"/>
            <a:ext cx="13350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200" b="0" i="0">
                <a:solidFill>
                  <a:srgbClr val="4A4F5E"/>
                </a:solidFill>
                <a:latin typeface="Georgia"/>
              </a:rPr>
              <a:t>Everyone had perfect recall.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4434840"/>
            <a:ext cx="13350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4800" b="0" i="1">
                <a:solidFill>
                  <a:srgbClr val="C24A3D"/>
                </a:solidFill>
                <a:latin typeface="Georgia"/>
              </a:rPr>
              <a:t>afterwards.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5989320"/>
            <a:ext cx="13350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4400" b="0" i="1">
                <a:solidFill>
                  <a:srgbClr val="1A1F2E"/>
                </a:solidFill>
                <a:latin typeface="Georgia"/>
              </a:rPr>
              <a:t>I lost rooms I should have owned.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APPENDIX  ·  HOW YOU MAKE MONEY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143000"/>
            <a:ext cx="13350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600" b="0" i="1">
                <a:solidFill>
                  <a:srgbClr val="1A1F2E"/>
                </a:solidFill>
                <a:latin typeface="Georgia"/>
              </a:rPr>
              <a:t>Sales platforms buy what they cannot build.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2560320"/>
            <a:ext cx="13350240" cy="146304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40080" y="2834640"/>
            <a:ext cx="1335024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200" b="0" i="1">
                <a:solidFill>
                  <a:srgbClr val="C24A3D"/>
                </a:solidFill>
                <a:latin typeface="Georgia"/>
              </a:rPr>
              <a:t>Chorus.ai  →  ZoomInfo  ·  $575M cash  ·  July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3474720"/>
            <a:ext cx="133502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4A4F5E"/>
                </a:solidFill>
                <a:latin typeface="Calibri"/>
              </a:rPr>
              <a:t>ZoomInfo bought the post-call coach. We are the on-device one. Next.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" y="4389120"/>
            <a:ext cx="6537960" cy="292608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005840" y="4754880"/>
            <a:ext cx="58064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BASE CASE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5840" y="5303520"/>
            <a:ext cx="580644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600" b="0" i="1">
                <a:solidFill>
                  <a:srgbClr val="1A1F2E"/>
                </a:solidFill>
                <a:latin typeface="Georgia"/>
              </a:rPr>
              <a:t>€5M ARR × 6× revenue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5840" y="5989320"/>
            <a:ext cx="580644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200" b="0" i="1">
                <a:solidFill>
                  <a:srgbClr val="C24A3D"/>
                </a:solidFill>
                <a:latin typeface="Georgia"/>
              </a:rPr>
              <a:t>= €30M exit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5840" y="6720840"/>
            <a:ext cx="5806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0" i="0">
                <a:solidFill>
                  <a:srgbClr val="4A4F5E"/>
                </a:solidFill>
                <a:latin typeface="Calibri"/>
              </a:rPr>
              <a:t>20-30× on a €10K founding-tier check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52360" y="4389120"/>
            <a:ext cx="6537960" cy="2926080"/>
          </a:xfrm>
          <a:prstGeom prst="rect">
            <a:avLst/>
          </a:prstGeom>
          <a:solidFill>
            <a:srgbClr val="FFFFFF"/>
          </a:solidFill>
          <a:ln w="19050">
            <a:solidFill>
              <a:srgbClr val="C24A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818120" y="4754880"/>
            <a:ext cx="58064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STRETCH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8120" y="5303520"/>
            <a:ext cx="580644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600" b="0" i="1">
                <a:solidFill>
                  <a:srgbClr val="1A1F2E"/>
                </a:solidFill>
                <a:latin typeface="Georgia"/>
              </a:rPr>
              <a:t>€15-30M ARR × 8× revenue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8120" y="5989320"/>
            <a:ext cx="580644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200" b="0" i="1">
                <a:solidFill>
                  <a:srgbClr val="C24A3D"/>
                </a:solidFill>
                <a:latin typeface="Georgia"/>
              </a:rPr>
              <a:t>= €120-240M exit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18120" y="6720840"/>
            <a:ext cx="5806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0" i="0">
                <a:solidFill>
                  <a:srgbClr val="4A4F5E"/>
                </a:solidFill>
                <a:latin typeface="Calibri"/>
              </a:rPr>
              <a:t>100-200× on a €10K founding-tier check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7543800"/>
            <a:ext cx="146304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i="0">
                <a:solidFill>
                  <a:srgbClr val="C24A3D"/>
                </a:solidFill>
                <a:latin typeface="Consolas"/>
              </a:rPr>
              <a:t>SAFE CONVERTS AT PRE-SEED Q3 2026  ·  €1M CAP  ·  20% FOUNDING TIER DISCOUNT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7909560"/>
            <a:ext cx="14630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0" i="0">
                <a:solidFill>
                  <a:srgbClr val="82828E"/>
                </a:solidFill>
                <a:latin typeface="Consolas"/>
              </a:rPr>
              <a:t>Live category comps: Granola Series C $1.5B  ·  Otter $100M ARR  ·  Gong $4.5B secondary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APPENDIX  ·  UNIT ECONOMICS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143000"/>
            <a:ext cx="13350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200" b="0" i="1">
                <a:solidFill>
                  <a:srgbClr val="1A1F2E"/>
                </a:solidFill>
                <a:latin typeface="Georgia"/>
              </a:rPr>
              <a:t>$0.0025 per coached minute.  91-96% gross margin.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2743200"/>
            <a:ext cx="6675120" cy="45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5840" y="3108960"/>
            <a:ext cx="5943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PERSONAL TIER  ·  €49 / €99 / €149 one-time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3657600"/>
            <a:ext cx="59436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200" b="0" i="1">
                <a:solidFill>
                  <a:srgbClr val="1A1F2E"/>
                </a:solidFill>
                <a:latin typeface="Georgia"/>
              </a:rPr>
              <a:t>~94% gross margin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5840" y="4572000"/>
            <a:ext cx="43891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Net per €99 sale via Paddle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0640" y="4572000"/>
            <a:ext cx="1828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onsolas"/>
              </a:rPr>
              <a:t>€93.55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5840" y="5029200"/>
            <a:ext cx="43891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LLM cost on Sussur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0640" y="5029200"/>
            <a:ext cx="1828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onsolas"/>
              </a:rPr>
              <a:t>€0  (user BYO key)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5840" y="5486400"/>
            <a:ext cx="43891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Hosting / per-user infra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20640" y="5486400"/>
            <a:ext cx="1828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onsolas"/>
              </a:rPr>
              <a:t>€0  (runs on user's Mac)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5840" y="5943600"/>
            <a:ext cx="43891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Paddle fee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20640" y="5943600"/>
            <a:ext cx="1828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onsolas"/>
              </a:rPr>
              <a:t>5% + €0.50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5840" y="6812280"/>
            <a:ext cx="5943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82828E"/>
                </a:solidFill>
                <a:latin typeface="Consolas"/>
              </a:rPr>
              <a:t>CAC TARGET €15-25  ·  PAYBACK ~MONTH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15200" y="2743200"/>
            <a:ext cx="6675120" cy="4572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24A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7680960" y="3108960"/>
            <a:ext cx="5943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BUSINESS TIER  ·  €30-€120 / seat / mo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80960" y="3657600"/>
            <a:ext cx="59436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200" b="0" i="1">
                <a:solidFill>
                  <a:srgbClr val="1A1F2E"/>
                </a:solidFill>
                <a:latin typeface="Georgia"/>
              </a:rPr>
              <a:t>91-96% gross margin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80960" y="4572000"/>
            <a:ext cx="43891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Starter  $1.05 / seat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795760" y="4572000"/>
            <a:ext cx="1828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onsolas"/>
              </a:rPr>
              <a:t>~96% margin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80960" y="5029200"/>
            <a:ext cx="43891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Growth   $2.63 / seat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795760" y="5029200"/>
            <a:ext cx="1828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onsolas"/>
              </a:rPr>
              <a:t>~95% margin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80960" y="5486400"/>
            <a:ext cx="43891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Scale    $5.25 / seat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795760" y="5486400"/>
            <a:ext cx="1828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onsolas"/>
              </a:rPr>
              <a:t>~91% margin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80960" y="5943600"/>
            <a:ext cx="43891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Model mix: Gemini 2.5 Flash + Claude Opus 4.7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795760" y="5943600"/>
            <a:ext cx="1828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onsolas"/>
              </a:rPr>
              <a:t/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80960" y="6812280"/>
            <a:ext cx="5943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C24A3D"/>
                </a:solidFill>
                <a:latin typeface="Consolas"/>
              </a:rPr>
              <a:t>STRESS TEST: AT OPUS 3× SPIKE, MARGIN HOLDS AT ~85%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7772400"/>
            <a:ext cx="14630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0" i="0">
                <a:solidFill>
                  <a:srgbClr val="82828E"/>
                </a:solidFill>
                <a:latin typeface="Consolas"/>
              </a:rPr>
              <a:t>Source: financial-plan.md §3 (70% utilization assumption). On-prem LLM option on Scale tier: ~99% margin.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APPENDIX  ·  3-YEAR FORECAST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143000"/>
            <a:ext cx="13350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000" b="0" i="1">
                <a:solidFill>
                  <a:srgbClr val="1A1F2E"/>
                </a:solidFill>
                <a:latin typeface="Georgia"/>
              </a:rPr>
              <a:t>€50K → €380K → €2.1M.  Default-alive at month 12.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2468880"/>
            <a:ext cx="13350240" cy="269748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14400" y="2560320"/>
            <a:ext cx="48463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C24A3D"/>
                </a:solidFill>
                <a:latin typeface="Consolas"/>
              </a:rPr>
              <a:t/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0720" y="2560320"/>
            <a:ext cx="274320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i="0">
                <a:solidFill>
                  <a:srgbClr val="82828E"/>
                </a:solidFill>
                <a:latin typeface="Consolas"/>
              </a:rPr>
              <a:t>2026 (H2)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03920" y="2560320"/>
            <a:ext cx="274320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i="0">
                <a:solidFill>
                  <a:srgbClr val="82828E"/>
                </a:solidFill>
                <a:latin typeface="Consolas"/>
              </a:rPr>
              <a:t>2027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47120" y="2560320"/>
            <a:ext cx="274320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i="0">
                <a:solidFill>
                  <a:srgbClr val="82828E"/>
                </a:solidFill>
                <a:latin typeface="Consolas"/>
              </a:rPr>
              <a:t>2028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3063240"/>
            <a:ext cx="48463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Calibri"/>
              </a:rPr>
              <a:t>Revenue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0720" y="3063240"/>
            <a:ext cx="274320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0" i="1">
                <a:solidFill>
                  <a:srgbClr val="1A1F2E"/>
                </a:solidFill>
                <a:latin typeface="Georgia"/>
              </a:rPr>
              <a:t>€50,000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03920" y="3063240"/>
            <a:ext cx="274320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0" i="1">
                <a:solidFill>
                  <a:srgbClr val="1A1F2E"/>
                </a:solidFill>
                <a:latin typeface="Georgia"/>
              </a:rPr>
              <a:t>€380,000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47120" y="3063240"/>
            <a:ext cx="274320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0" i="1">
                <a:solidFill>
                  <a:srgbClr val="1A1F2E"/>
                </a:solidFill>
                <a:latin typeface="Georgia"/>
              </a:rPr>
              <a:t>€2,100,000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566160"/>
            <a:ext cx="48463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Calibri"/>
              </a:rPr>
              <a:t>Operating expenses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0720" y="3566160"/>
            <a:ext cx="274320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0" i="1">
                <a:solidFill>
                  <a:srgbClr val="1A1F2E"/>
                </a:solidFill>
                <a:latin typeface="Georgia"/>
              </a:rPr>
              <a:t>€100,000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03920" y="3566160"/>
            <a:ext cx="274320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0" i="1">
                <a:solidFill>
                  <a:srgbClr val="1A1F2E"/>
                </a:solidFill>
                <a:latin typeface="Georgia"/>
              </a:rPr>
              <a:t>€230,000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47120" y="3566160"/>
            <a:ext cx="274320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0" i="1">
                <a:solidFill>
                  <a:srgbClr val="1A1F2E"/>
                </a:solidFill>
                <a:latin typeface="Georgia"/>
              </a:rPr>
              <a:t>€755,000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4069080"/>
            <a:ext cx="48463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Calibri"/>
              </a:rPr>
              <a:t>Cash flow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60720" y="4069080"/>
            <a:ext cx="274320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0" i="1">
                <a:solidFill>
                  <a:srgbClr val="C24A3D"/>
                </a:solidFill>
                <a:latin typeface="Georgia"/>
              </a:rPr>
              <a:t>−€50,000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03920" y="4069080"/>
            <a:ext cx="274320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0" i="1">
                <a:solidFill>
                  <a:srgbClr val="C24A3D"/>
                </a:solidFill>
                <a:latin typeface="Georgia"/>
              </a:rPr>
              <a:t>+€150,000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47120" y="4069080"/>
            <a:ext cx="274320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0" i="1">
                <a:solidFill>
                  <a:srgbClr val="C24A3D"/>
                </a:solidFill>
                <a:latin typeface="Georgia"/>
              </a:rPr>
              <a:t>+€1,345,000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4572000"/>
            <a:ext cx="48463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Calibri"/>
              </a:rPr>
              <a:t>Cumulative cash (post-€100K raise)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60720" y="4572000"/>
            <a:ext cx="274320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0" i="1">
                <a:solidFill>
                  <a:srgbClr val="1A1F2E"/>
                </a:solidFill>
                <a:latin typeface="Georgia"/>
              </a:rPr>
              <a:t>€50,000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03920" y="4572000"/>
            <a:ext cx="274320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0" i="1">
                <a:solidFill>
                  <a:srgbClr val="1A1F2E"/>
                </a:solidFill>
                <a:latin typeface="Georgia"/>
              </a:rPr>
              <a:t>€200,000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247120" y="4572000"/>
            <a:ext cx="274320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0" i="1">
                <a:solidFill>
                  <a:srgbClr val="1A1F2E"/>
                </a:solidFill>
                <a:latin typeface="Georgia"/>
              </a:rPr>
              <a:t>€1,545,000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0080" y="5852160"/>
            <a:ext cx="13350240" cy="1828800"/>
          </a:xfrm>
          <a:prstGeom prst="rect">
            <a:avLst/>
          </a:prstGeom>
          <a:solidFill>
            <a:srgbClr val="FAF7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1005840" y="6035040"/>
            <a:ext cx="126187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C24A3D"/>
                </a:solidFill>
                <a:latin typeface="Consolas"/>
              </a:rPr>
              <a:t>SENSITIVITY  ·  Y1 ending cash by scenario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7280" y="6446520"/>
            <a:ext cx="8229600" cy="24688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Base case (€100K raise, plan)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09760" y="6446520"/>
            <a:ext cx="4206240" cy="24688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1A1F2E"/>
                </a:solidFill>
                <a:latin typeface="Consolas"/>
              </a:rPr>
              <a:t>€85K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97280" y="6693408"/>
            <a:ext cx="8229600" cy="24688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Upside (€200K raise, plan)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09760" y="6693408"/>
            <a:ext cx="4206240" cy="24688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1A1F2E"/>
                </a:solidFill>
                <a:latin typeface="Consolas"/>
              </a:rPr>
              <a:t>€185K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97280" y="6940296"/>
            <a:ext cx="8229600" cy="24688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Revenue at 50% of plan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509760" y="6940296"/>
            <a:ext cx="4206240" cy="24688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1A1F2E"/>
                </a:solidFill>
                <a:latin typeface="Consolas"/>
              </a:rPr>
              <a:t>€40K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97280" y="7187184"/>
            <a:ext cx="8229600" cy="24688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Revenue 50% + opex 110% of plan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09760" y="7187184"/>
            <a:ext cx="4206240" cy="24688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1A1F2E"/>
                </a:solidFill>
                <a:latin typeface="Consolas"/>
              </a:rPr>
              <a:t>€30K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97280" y="7434072"/>
            <a:ext cx="8229600" cy="24688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Revenue 25% + opex 110%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509760" y="7434072"/>
            <a:ext cx="4206240" cy="24688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1A1F2E"/>
                </a:solidFill>
                <a:latin typeface="Consolas"/>
              </a:rPr>
              <a:t>−€7K  (bridge required M11)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7818120"/>
            <a:ext cx="14630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0" i="0">
                <a:solidFill>
                  <a:srgbClr val="82828E"/>
                </a:solidFill>
                <a:latin typeface="Consolas"/>
              </a:rPr>
              <a:t>Source: financial-plan.md §1 + §4.4. Y1 monthly P&amp;L available on request (financial-plan-y1-monthly.csv).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APPENDIX  ·  CEE PRE-SEED COMPARABLES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143000"/>
            <a:ext cx="13350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200" b="0" i="1">
                <a:solidFill>
                  <a:srgbClr val="1A1F2E"/>
                </a:solidFill>
                <a:latin typeface="Georgia"/>
              </a:rPr>
              <a:t>What CEE pre-seed looks like in 2025-26.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468880"/>
            <a:ext cx="13716000" cy="45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2560320"/>
            <a:ext cx="219456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C24A3D"/>
                </a:solidFill>
                <a:latin typeface="Consolas"/>
              </a:rPr>
              <a:t>Company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560320"/>
            <a:ext cx="219456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C24A3D"/>
                </a:solidFill>
                <a:latin typeface="Consolas"/>
              </a:rPr>
              <a:t>Where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7760" y="2560320"/>
            <a:ext cx="18288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C24A3D"/>
                </a:solidFill>
                <a:latin typeface="Consolas"/>
              </a:rPr>
              <a:t>Round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6560" y="2560320"/>
            <a:ext cx="18288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C24A3D"/>
                </a:solidFill>
                <a:latin typeface="Consolas"/>
              </a:rPr>
              <a:t>Date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95360" y="2560320"/>
            <a:ext cx="566928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C24A3D"/>
                </a:solidFill>
                <a:latin typeface="Consolas"/>
              </a:rPr>
              <a:t>Lead / note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" y="3108960"/>
            <a:ext cx="219456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Georgia"/>
              </a:rPr>
              <a:t>Genezio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3108960"/>
            <a:ext cx="219456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onsolas"/>
              </a:rPr>
              <a:t>Bucharest, RO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7760" y="3108960"/>
            <a:ext cx="18288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1A1F2E"/>
                </a:solidFill>
                <a:latin typeface="Consolas"/>
              </a:rPr>
              <a:t>$2M pre-seed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6560" y="3108960"/>
            <a:ext cx="18288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onsolas"/>
              </a:rPr>
              <a:t>Apr 2024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5360" y="3108960"/>
            <a:ext cx="566928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Gapminder Ventures · AI dev tools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" y="3657600"/>
            <a:ext cx="219456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Georgia"/>
              </a:rPr>
              <a:t>Kodesage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3657600"/>
            <a:ext cx="219456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onsolas"/>
              </a:rPr>
              <a:t>Budapest, HU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7760" y="3657600"/>
            <a:ext cx="18288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1A1F2E"/>
                </a:solidFill>
                <a:latin typeface="Consolas"/>
              </a:rPr>
              <a:t>€2.3M pre-seed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66560" y="3657600"/>
            <a:ext cx="18288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onsolas"/>
              </a:rPr>
              <a:t>Jan 2025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95360" y="3657600"/>
            <a:ext cx="566928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PortfoLion + ex-UiPath angels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1520" y="4206240"/>
            <a:ext cx="219456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Georgia"/>
              </a:rPr>
              <a:t>Profluo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3200" y="4206240"/>
            <a:ext cx="219456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onsolas"/>
              </a:rPr>
              <a:t>Romania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7760" y="4206240"/>
            <a:ext cx="18288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1A1F2E"/>
                </a:solidFill>
                <a:latin typeface="Consolas"/>
              </a:rPr>
              <a:t>€500K seed-start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66560" y="4206240"/>
            <a:ext cx="18288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onsolas"/>
              </a:rPr>
              <a:t>Nov 2025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95360" y="4206240"/>
            <a:ext cx="566928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BCR Seed Starter · AI fintech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520" y="4754880"/>
            <a:ext cx="219456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Georgia"/>
              </a:rPr>
              <a:t>Donna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43200" y="4754880"/>
            <a:ext cx="219456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onsolas"/>
              </a:rPr>
              <a:t>Ghent, BE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37760" y="4754880"/>
            <a:ext cx="18288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1A1F2E"/>
                </a:solidFill>
                <a:latin typeface="Consolas"/>
              </a:rPr>
              <a:t>$4.8M seed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66560" y="4754880"/>
            <a:ext cx="18288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onsolas"/>
              </a:rPr>
              <a:t>Dec 2025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95360" y="4754880"/>
            <a:ext cx="566928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Frontline · AI sales coaching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1520" y="5303520"/>
            <a:ext cx="219456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Georgia"/>
              </a:rPr>
              <a:t>Hupo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0" y="5303520"/>
            <a:ext cx="219456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onsolas"/>
              </a:rPr>
              <a:t>Singapore (SEA)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7760" y="5303520"/>
            <a:ext cx="18288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1A1F2E"/>
                </a:solidFill>
                <a:latin typeface="Consolas"/>
              </a:rPr>
              <a:t>$10M Series 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66560" y="5303520"/>
            <a:ext cx="18288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onsolas"/>
              </a:rPr>
              <a:t>Jan 2026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95360" y="5303520"/>
            <a:ext cx="566928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DST Global · BFSI sales coaching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520" y="5852160"/>
            <a:ext cx="219456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Georgia"/>
              </a:rPr>
              <a:t>Zell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43200" y="5852160"/>
            <a:ext cx="219456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onsolas"/>
              </a:rPr>
              <a:t>Berlin, DE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37760" y="5852160"/>
            <a:ext cx="18288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1A1F2E"/>
                </a:solidFill>
                <a:latin typeface="Consolas"/>
              </a:rPr>
              <a:t>€500K pre-seed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66560" y="5852160"/>
            <a:ext cx="18288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onsolas"/>
              </a:rPr>
              <a:t>Apr 2026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95360" y="5852160"/>
            <a:ext cx="566928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P3 Ventures · AI sales coaching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1520" y="6400800"/>
            <a:ext cx="219456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0" i="1">
                <a:solidFill>
                  <a:srgbClr val="C24A3D"/>
                </a:solidFill>
                <a:latin typeface="Georgia"/>
              </a:rPr>
              <a:t>Sussur (us)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43200" y="6400800"/>
            <a:ext cx="219456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Constanța, RO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37760" y="6400800"/>
            <a:ext cx="18288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€100-200K SAFE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66560" y="6400800"/>
            <a:ext cx="182880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Jul 2026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95360" y="6400800"/>
            <a:ext cx="566928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alibri"/>
              </a:rPr>
              <a:t>Gluon Syndicate · founding tier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0" y="7772400"/>
            <a:ext cx="1463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1">
                <a:solidFill>
                  <a:srgbClr val="C24A3D"/>
                </a:solidFill>
                <a:latin typeface="Georgia"/>
              </a:rPr>
              <a:t>AI sales coaching is funded across Europe. CEE pre-seed is alive. We are the next one.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APPENDIX  ·  COMPETITIVE MATRIX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143000"/>
            <a:ext cx="13350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200" b="0" i="1">
                <a:solidFill>
                  <a:srgbClr val="1A1F2E"/>
                </a:solidFill>
                <a:latin typeface="Georgia"/>
              </a:rPr>
              <a:t>Only product checking all four boxes.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468880"/>
            <a:ext cx="13716000" cy="521208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40080" y="2560320"/>
            <a:ext cx="265176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C24A3D"/>
                </a:solidFill>
                <a:latin typeface="Consolas"/>
              </a:rPr>
              <a:t>Company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8960" y="256032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0" i="0">
                <a:solidFill>
                  <a:srgbClr val="C24A3D"/>
                </a:solidFill>
                <a:latin typeface="Consolas"/>
              </a:rPr>
              <a:t>Real-time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7680" y="256032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0" i="0">
                <a:solidFill>
                  <a:srgbClr val="C24A3D"/>
                </a:solidFill>
                <a:latin typeface="Consolas"/>
              </a:rPr>
              <a:t>On-device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256032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0" i="0">
                <a:solidFill>
                  <a:srgbClr val="C24A3D"/>
                </a:solidFill>
                <a:latin typeface="Consolas"/>
              </a:rPr>
              <a:t>Individual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5120" y="256032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0" i="0">
                <a:solidFill>
                  <a:srgbClr val="C24A3D"/>
                </a:solidFill>
                <a:latin typeface="Consolas"/>
              </a:rPr>
              <a:t>Sales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63840" y="2560320"/>
            <a:ext cx="292608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C24A3D"/>
                </a:solidFill>
                <a:latin typeface="Consolas"/>
              </a:rPr>
              <a:t>Pricing</a:t>
            </a:r>
          </a:p>
        </p:txBody>
      </p:sp>
      <p:pic>
        <p:nvPicPr>
          <p:cNvPr id="13" name="Picture 12" descr="logo-mark-only-dark-10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3140964"/>
            <a:ext cx="347472" cy="3474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3063240"/>
            <a:ext cx="214884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0" i="1">
                <a:solidFill>
                  <a:srgbClr val="C24A3D"/>
                </a:solidFill>
                <a:latin typeface="Georgia"/>
              </a:rPr>
              <a:t>Sussur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8960" y="306324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7680" y="306324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0" y="306324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5120" y="306324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63840" y="3063240"/>
            <a:ext cx="292608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€49-149 one-time</a:t>
            </a:r>
          </a:p>
        </p:txBody>
      </p:sp>
      <p:pic>
        <p:nvPicPr>
          <p:cNvPr id="20" name="Picture 19" descr="go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643884"/>
            <a:ext cx="347472" cy="3474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43000" y="3566160"/>
            <a:ext cx="214884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Georgia"/>
              </a:rPr>
              <a:t>Gong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08960" y="356616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97680" y="356616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356616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75120" y="356616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✅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63840" y="3566160"/>
            <a:ext cx="292608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$1,300-3,000/seat/yr</a:t>
            </a:r>
          </a:p>
        </p:txBody>
      </p:sp>
      <p:pic>
        <p:nvPicPr>
          <p:cNvPr id="27" name="Picture 26" descr="ot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4146804"/>
            <a:ext cx="347472" cy="34747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43000" y="4069080"/>
            <a:ext cx="214884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Georgia"/>
              </a:rPr>
              <a:t>Otter.ai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08960" y="406908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97680" y="406908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0" y="406908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✅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75120" y="406908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⚠️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63840" y="4069080"/>
            <a:ext cx="292608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$8.33-30/user/mo</a:t>
            </a:r>
          </a:p>
        </p:txBody>
      </p:sp>
      <p:pic>
        <p:nvPicPr>
          <p:cNvPr id="34" name="Picture 33" descr="grano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4649724"/>
            <a:ext cx="347472" cy="3474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43000" y="4572000"/>
            <a:ext cx="214884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Georgia"/>
              </a:rPr>
              <a:t>Granola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08960" y="457200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97680" y="457200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⚠️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86400" y="457200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✅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5120" y="457200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63840" y="4572000"/>
            <a:ext cx="292608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$14-35/user/mo</a:t>
            </a:r>
          </a:p>
        </p:txBody>
      </p:sp>
      <p:pic>
        <p:nvPicPr>
          <p:cNvPr id="41" name="Picture 40" descr="cluely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5152644"/>
            <a:ext cx="347472" cy="34747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143000" y="5074920"/>
            <a:ext cx="214884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Georgia"/>
              </a:rPr>
              <a:t>Cluely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08960" y="507492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✅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97680" y="507492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❌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86400" y="507492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✅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75120" y="507492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❌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63840" y="5074920"/>
            <a:ext cx="292608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$20-200/mo</a:t>
            </a:r>
          </a:p>
        </p:txBody>
      </p:sp>
      <p:pic>
        <p:nvPicPr>
          <p:cNvPr id="48" name="Picture 47" descr="tldv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" y="5655564"/>
            <a:ext cx="347472" cy="34747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43000" y="5577840"/>
            <a:ext cx="214884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Georgia"/>
              </a:rPr>
              <a:t>tldv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08960" y="557784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⚠️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97680" y="557784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❌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86400" y="557784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⚠️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75120" y="557784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✅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863840" y="5577840"/>
            <a:ext cx="292608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$18-98/user/mo</a:t>
            </a:r>
          </a:p>
        </p:txBody>
      </p:sp>
      <p:pic>
        <p:nvPicPr>
          <p:cNvPr id="55" name="Picture 54" descr="clari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" y="6158484"/>
            <a:ext cx="347472" cy="34747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143000" y="6080760"/>
            <a:ext cx="214884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Georgia"/>
              </a:rPr>
              <a:t>Clari Copilot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08960" y="608076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✅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97680" y="608076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❌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86400" y="608076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❌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75120" y="608076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✅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63840" y="6080760"/>
            <a:ext cx="292608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$60-110/user/mo</a:t>
            </a:r>
          </a:p>
        </p:txBody>
      </p:sp>
      <p:pic>
        <p:nvPicPr>
          <p:cNvPr id="62" name="Picture 61" descr="zoominf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" y="6661404"/>
            <a:ext cx="347472" cy="34747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143000" y="6583680"/>
            <a:ext cx="214884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Georgia"/>
              </a:rPr>
              <a:t>Chorus (ZoomInfo)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08960" y="658368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❌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97680" y="658368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❌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86400" y="658368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75120" y="658368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✅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863840" y="6583680"/>
            <a:ext cx="292608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bundled in ZoomInfo</a:t>
            </a:r>
          </a:p>
        </p:txBody>
      </p:sp>
      <p:pic>
        <p:nvPicPr>
          <p:cNvPr id="69" name="Picture 68" descr="ms-copilo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" y="7164324"/>
            <a:ext cx="347472" cy="34747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143000" y="7086600"/>
            <a:ext cx="214884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Georgia"/>
              </a:rPr>
              <a:t>MS Copilot Sales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08960" y="708660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❌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97680" y="708660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❌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86400" y="708660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❌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675120" y="7086600"/>
            <a:ext cx="11887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 i="0">
                <a:solidFill>
                  <a:srgbClr val="1A1F2E"/>
                </a:solidFill>
                <a:latin typeface="Calibri"/>
              </a:rPr>
              <a:t>⚠️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863840" y="7086600"/>
            <a:ext cx="292608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alibri"/>
              </a:rPr>
              <a:t>$20-50/user/mo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1097280"/>
            <a:ext cx="1463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THEN IT HIT 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554480"/>
            <a:ext cx="91440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3108960"/>
            <a:ext cx="13716000" cy="22860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sz="9200" b="0" i="1">
                <a:solidFill>
                  <a:srgbClr val="1A1F2E"/>
                </a:solidFill>
                <a:latin typeface="Georgia"/>
              </a:rPr>
              <a:t>Every interview
is a sales call.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3680"/>
            <a:ext cx="1463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0" i="1">
                <a:solidFill>
                  <a:srgbClr val="4A4F5E"/>
                </a:solidFill>
                <a:latin typeface="Georgia"/>
              </a:rPr>
              <a:t>And nobody had a tool in the room.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logo-mark-only-dark-10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1280160"/>
            <a:ext cx="1280160" cy="1280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17520"/>
            <a:ext cx="1463040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0" b="0" i="1">
                <a:solidFill>
                  <a:srgbClr val="1A1F2E"/>
                </a:solidFill>
                <a:latin typeface="Georgia"/>
              </a:rPr>
              <a:t>sussur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0" y="4754880"/>
            <a:ext cx="182880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0" y="5074920"/>
            <a:ext cx="146304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800" b="0" i="1">
                <a:solidFill>
                  <a:srgbClr val="C24A3D"/>
                </a:solidFill>
                <a:latin typeface="Georgia"/>
              </a:rPr>
              <a:t>A whisper, when it matters.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126480"/>
            <a:ext cx="1463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0" i="1">
                <a:solidFill>
                  <a:srgbClr val="4A4F5E"/>
                </a:solidFill>
                <a:latin typeface="Georgia"/>
              </a:rPr>
              <a:t>From Latin susurrus.  The word sounds like what it means.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132320"/>
            <a:ext cx="1463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A1F2E"/>
                </a:solidFill>
                <a:latin typeface="Consolas"/>
              </a:rPr>
              <a:t>The tool for the speaker. Not the listener.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WHAT IT DOES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2194560"/>
            <a:ext cx="4389120" cy="4114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0" i="1">
                <a:solidFill>
                  <a:srgbClr val="1A1F2E"/>
                </a:solidFill>
                <a:latin typeface="Georgia"/>
              </a:rPr>
              <a:t>I built the app
that listens to the call,
and coaches the rep
in real time.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6263640"/>
            <a:ext cx="91440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40080" y="6492240"/>
            <a:ext cx="438912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0" i="1">
                <a:solidFill>
                  <a:srgbClr val="C24A3D"/>
                </a:solidFill>
                <a:latin typeface="Georgia"/>
              </a:rPr>
              <a:t>So they close more deals.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68112" y="1417320"/>
            <a:ext cx="8778240" cy="5852160"/>
          </a:xfrm>
          <a:prstGeom prst="rect">
            <a:avLst/>
          </a:prstGeom>
          <a:solidFill>
            <a:srgbClr val="CBC4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slide5-in-call-coach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0" y="1325880"/>
            <a:ext cx="8778240" cy="5852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7772400"/>
            <a:ext cx="146304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ON-DEVICE  ·  AUDIO NEVER LEAVES THE MAC  ·  BRING YOUR OWN LLM KEY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WHAT IT LOOKS LIKE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143000"/>
            <a:ext cx="13350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400" b="0" i="1">
                <a:solidFill>
                  <a:srgbClr val="1A1F2E"/>
                </a:solidFill>
                <a:latin typeface="Georgia"/>
              </a:rPr>
              <a:t>Before. After. Over time.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2064" y="2816352"/>
            <a:ext cx="4297680" cy="2862072"/>
          </a:xfrm>
          <a:prstGeom prst="rect">
            <a:avLst/>
          </a:prstGeom>
          <a:solidFill>
            <a:srgbClr val="CBC4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slide6-before-pre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0"/>
            <a:ext cx="4297680" cy="2862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861304"/>
            <a:ext cx="42976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BEFORE THE CALL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263640"/>
            <a:ext cx="42976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0" i="1">
                <a:solidFill>
                  <a:srgbClr val="4A4F5E"/>
                </a:solidFill>
                <a:latin typeface="Georgia"/>
              </a:rPr>
              <a:t>AI-prepared brief in 30 seconds.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21224" y="2816352"/>
            <a:ext cx="4297680" cy="2862072"/>
          </a:xfrm>
          <a:prstGeom prst="rect">
            <a:avLst/>
          </a:prstGeom>
          <a:solidFill>
            <a:srgbClr val="CBC4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slide6-after-rep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360" y="2743200"/>
            <a:ext cx="4297680" cy="28620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66360" y="5861304"/>
            <a:ext cx="42976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AFTER THE CALL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6360" y="6263640"/>
            <a:ext cx="42976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0" i="1">
                <a:solidFill>
                  <a:srgbClr val="4A4F5E"/>
                </a:solidFill>
                <a:latin typeface="Georgia"/>
              </a:rPr>
              <a:t>Key moments. Techniques cited.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30384" y="2816352"/>
            <a:ext cx="4297680" cy="2862072"/>
          </a:xfrm>
          <a:prstGeom prst="rect">
            <a:avLst/>
          </a:prstGeom>
          <a:solidFill>
            <a:srgbClr val="CBC4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slide6-overtime-profi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520" y="2743200"/>
            <a:ext cx="4297680" cy="28620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75520" y="5861304"/>
            <a:ext cx="42976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OVER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75520" y="6263640"/>
            <a:ext cx="42976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0" i="1">
                <a:solidFill>
                  <a:srgbClr val="4A4F5E"/>
                </a:solidFill>
                <a:latin typeface="Georgia"/>
              </a:rPr>
              <a:t>Monthly coaching narrative.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7589520"/>
            <a:ext cx="1463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Mac app. On-device. 89 organic waitlist signups.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THE COMPETITION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143000"/>
            <a:ext cx="13350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4400" b="0" i="1">
                <a:solidFill>
                  <a:srgbClr val="1A1F2E"/>
                </a:solidFill>
                <a:latin typeface="Georgia"/>
              </a:rPr>
              <a:t>Only one in this quadrant.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965960"/>
            <a:ext cx="133502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0" i="1">
                <a:solidFill>
                  <a:srgbClr val="C24A3D"/>
                </a:solidFill>
                <a:latin typeface="Georgia"/>
              </a:rPr>
              <a:t>Architecture × buyer. The two axes nobody else gets right.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4560" y="2788920"/>
            <a:ext cx="10241280" cy="429768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7315200" y="2788920"/>
            <a:ext cx="5120640" cy="2148840"/>
          </a:xfrm>
          <a:prstGeom prst="rect">
            <a:avLst/>
          </a:prstGeom>
          <a:solidFill>
            <a:srgbClr val="FDE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7307700" y="2788920"/>
            <a:ext cx="15000" cy="4297680"/>
          </a:xfrm>
          <a:prstGeom prst="rect">
            <a:avLst/>
          </a:prstGeom>
          <a:solidFill>
            <a:srgbClr val="D8D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2194560" y="4930260"/>
            <a:ext cx="10241280" cy="15000"/>
          </a:xfrm>
          <a:prstGeom prst="rect">
            <a:avLst/>
          </a:prstGeom>
          <a:solidFill>
            <a:srgbClr val="D8D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2423160" y="2971800"/>
            <a:ext cx="3657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82828E"/>
                </a:solidFill>
                <a:latin typeface="Consolas"/>
              </a:rPr>
              <a:t>NOTETAKERS  /  SCRIBES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2971800"/>
            <a:ext cx="4572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C24A3D"/>
                </a:solidFill>
                <a:latin typeface="Consolas"/>
              </a:rPr>
              <a:t>THE WHISPER LAYER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3160" y="5047488"/>
            <a:ext cx="3657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82828E"/>
                </a:solidFill>
                <a:latin typeface="Consolas"/>
              </a:rPr>
              <a:t>ENTERPRISE FLOOR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5047488"/>
            <a:ext cx="4572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82828E"/>
                </a:solidFill>
                <a:latin typeface="Consolas"/>
              </a:rPr>
              <a:t>OPEN  ·  NEXT PLAY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4560" y="7223760"/>
            <a:ext cx="48463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onsolas"/>
              </a:rPr>
              <a:t>← CLOUD + BOT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89520" y="7223760"/>
            <a:ext cx="484632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200" b="0" i="0">
                <a:solidFill>
                  <a:srgbClr val="4A4F5E"/>
                </a:solidFill>
                <a:latin typeface="Consolas"/>
              </a:rPr>
              <a:t>ON-DEVICE + NATIVE 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834640"/>
            <a:ext cx="15544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100" b="0" i="0">
                <a:solidFill>
                  <a:srgbClr val="4A4F5E"/>
                </a:solidFill>
                <a:latin typeface="Consolas"/>
              </a:rPr>
              <a:t>↑ INDIVIDUAL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6720840"/>
            <a:ext cx="155448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100" b="0" i="0">
                <a:solidFill>
                  <a:srgbClr val="4A4F5E"/>
                </a:solidFill>
                <a:latin typeface="Consolas"/>
              </a:rPr>
              <a:t>↓ ENTERPRISE</a:t>
            </a:r>
          </a:p>
        </p:txBody>
      </p:sp>
      <p:sp>
        <p:nvSpPr>
          <p:cNvPr id="19" name="Oval 18"/>
          <p:cNvSpPr/>
          <p:nvPr/>
        </p:nvSpPr>
        <p:spPr>
          <a:xfrm>
            <a:off x="9761220" y="3360420"/>
            <a:ext cx="594360" cy="594360"/>
          </a:xfrm>
          <a:prstGeom prst="ellipse">
            <a:avLst/>
          </a:prstGeom>
          <a:solidFill>
            <a:srgbClr val="C24A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10469880" y="3493008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600" b="0" i="1">
                <a:solidFill>
                  <a:srgbClr val="C24A3D"/>
                </a:solidFill>
                <a:latin typeface="Georgia"/>
              </a:rPr>
              <a:t>sussur</a:t>
            </a:r>
          </a:p>
        </p:txBody>
      </p:sp>
      <p:pic>
        <p:nvPicPr>
          <p:cNvPr id="21" name="Picture 20" descr="ot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816" y="3328416"/>
            <a:ext cx="384048" cy="3840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66160" y="3429000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alibri"/>
              </a:rPr>
              <a:t>Otter</a:t>
            </a:r>
          </a:p>
        </p:txBody>
      </p:sp>
      <p:pic>
        <p:nvPicPr>
          <p:cNvPr id="23" name="Picture 22" descr="grano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736" y="3374136"/>
            <a:ext cx="384048" cy="3840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12080" y="3474720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alibri"/>
              </a:rPr>
              <a:t>Granola</a:t>
            </a:r>
          </a:p>
        </p:txBody>
      </p:sp>
      <p:pic>
        <p:nvPicPr>
          <p:cNvPr id="25" name="Picture 24" descr="cluely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20" y="3931920"/>
            <a:ext cx="365760" cy="365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13632" y="4023360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alibri"/>
              </a:rPr>
              <a:t>Cluely</a:t>
            </a:r>
          </a:p>
        </p:txBody>
      </p:sp>
      <p:pic>
        <p:nvPicPr>
          <p:cNvPr id="27" name="Picture 26" descr="tldv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696" y="3831336"/>
            <a:ext cx="384048" cy="38404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35040" y="3931920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alibri"/>
              </a:rPr>
              <a:t>tldv</a:t>
            </a:r>
          </a:p>
        </p:txBody>
      </p:sp>
      <p:pic>
        <p:nvPicPr>
          <p:cNvPr id="29" name="Picture 28" descr="go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944" y="5221224"/>
            <a:ext cx="438912" cy="43891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11296" y="5330952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alibri"/>
              </a:rPr>
              <a:t>Gong</a:t>
            </a:r>
          </a:p>
        </p:txBody>
      </p:sp>
      <p:pic>
        <p:nvPicPr>
          <p:cNvPr id="31" name="Picture 30" descr="clar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5736" y="5294376"/>
            <a:ext cx="384048" cy="38404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212080" y="5394960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alibri"/>
              </a:rPr>
              <a:t>Clari Copilot</a:t>
            </a:r>
          </a:p>
        </p:txBody>
      </p:sp>
      <p:pic>
        <p:nvPicPr>
          <p:cNvPr id="33" name="Picture 32" descr="zoominf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8376" y="5888736"/>
            <a:ext cx="384048" cy="38404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74720" y="5989320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alibri"/>
              </a:rPr>
              <a:t>Chorus</a:t>
            </a:r>
          </a:p>
        </p:txBody>
      </p:sp>
      <p:pic>
        <p:nvPicPr>
          <p:cNvPr id="35" name="Picture 34" descr="ms-copilo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8616" y="5888736"/>
            <a:ext cx="384048" cy="38404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94959" y="5989320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1A1F2E"/>
                </a:solidFill>
                <a:latin typeface="Calibri"/>
              </a:rPr>
              <a:t>MS Copilot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23160" y="4480560"/>
            <a:ext cx="640080" cy="292608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2E8B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2423160" y="4480560"/>
            <a:ext cx="640080" cy="2926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0" i="0">
                <a:solidFill>
                  <a:srgbClr val="2E8B57"/>
                </a:solidFill>
                <a:latin typeface="Consolas"/>
              </a:rPr>
              <a:t>RT  ✓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136392" y="4480560"/>
            <a:ext cx="640080" cy="292608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C03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TextBox 39"/>
          <p:cNvSpPr txBox="1"/>
          <p:nvPr/>
        </p:nvSpPr>
        <p:spPr>
          <a:xfrm>
            <a:off x="3136392" y="4480560"/>
            <a:ext cx="640080" cy="2926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0" i="0">
                <a:solidFill>
                  <a:srgbClr val="C0392B"/>
                </a:solidFill>
                <a:latin typeface="Consolas"/>
              </a:rPr>
              <a:t>OD  ✗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849624" y="4480560"/>
            <a:ext cx="640080" cy="292608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2E8B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TextBox 41"/>
          <p:cNvSpPr txBox="1"/>
          <p:nvPr/>
        </p:nvSpPr>
        <p:spPr>
          <a:xfrm>
            <a:off x="3849624" y="4480560"/>
            <a:ext cx="640080" cy="2926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0" i="0">
                <a:solidFill>
                  <a:srgbClr val="2E8B57"/>
                </a:solidFill>
                <a:latin typeface="Consolas"/>
              </a:rPr>
              <a:t>IND  ✓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562856" y="4480560"/>
            <a:ext cx="640080" cy="292608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08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4562856" y="4480560"/>
            <a:ext cx="640080" cy="2926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0" i="0">
                <a:solidFill>
                  <a:srgbClr val="E08E0B"/>
                </a:solidFill>
                <a:latin typeface="Consolas"/>
              </a:rPr>
              <a:t>SAL  ⚠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85816" y="4480560"/>
            <a:ext cx="914400" cy="2926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4A4F5E"/>
                </a:solidFill>
                <a:latin typeface="Consolas"/>
              </a:rPr>
              <a:t>2+1 / 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43800" y="4480560"/>
            <a:ext cx="640080" cy="292608"/>
          </a:xfrm>
          <a:prstGeom prst="roundRect">
            <a:avLst/>
          </a:prstGeom>
          <a:solidFill>
            <a:srgbClr val="FDECE9"/>
          </a:solidFill>
          <a:ln w="9525">
            <a:solidFill>
              <a:srgbClr val="C24A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7543800" y="4480560"/>
            <a:ext cx="640080" cy="2926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1" i="0">
                <a:solidFill>
                  <a:srgbClr val="C24A3D"/>
                </a:solidFill>
                <a:latin typeface="Consolas"/>
              </a:rPr>
              <a:t>RT  ✓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257032" y="4480560"/>
            <a:ext cx="640080" cy="292608"/>
          </a:xfrm>
          <a:prstGeom prst="roundRect">
            <a:avLst/>
          </a:prstGeom>
          <a:solidFill>
            <a:srgbClr val="FDECE9"/>
          </a:solidFill>
          <a:ln w="9525">
            <a:solidFill>
              <a:srgbClr val="C24A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8257032" y="4480560"/>
            <a:ext cx="640080" cy="2926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1" i="0">
                <a:solidFill>
                  <a:srgbClr val="C24A3D"/>
                </a:solidFill>
                <a:latin typeface="Consolas"/>
              </a:rPr>
              <a:t>OD  ✓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970264" y="4480560"/>
            <a:ext cx="640080" cy="292608"/>
          </a:xfrm>
          <a:prstGeom prst="roundRect">
            <a:avLst/>
          </a:prstGeom>
          <a:solidFill>
            <a:srgbClr val="FDECE9"/>
          </a:solidFill>
          <a:ln w="9525">
            <a:solidFill>
              <a:srgbClr val="C24A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8970264" y="4480560"/>
            <a:ext cx="640080" cy="2926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1" i="0">
                <a:solidFill>
                  <a:srgbClr val="C24A3D"/>
                </a:solidFill>
                <a:latin typeface="Consolas"/>
              </a:rPr>
              <a:t>IND  ✓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83496" y="4480560"/>
            <a:ext cx="640080" cy="292608"/>
          </a:xfrm>
          <a:prstGeom prst="roundRect">
            <a:avLst/>
          </a:prstGeom>
          <a:solidFill>
            <a:srgbClr val="FDECE9"/>
          </a:solidFill>
          <a:ln w="9525">
            <a:solidFill>
              <a:srgbClr val="C24A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9683496" y="4480560"/>
            <a:ext cx="640080" cy="2926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1" i="0">
                <a:solidFill>
                  <a:srgbClr val="C24A3D"/>
                </a:solidFill>
                <a:latin typeface="Consolas"/>
              </a:rPr>
              <a:t>SAL  ✓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506456" y="4480560"/>
            <a:ext cx="1828800" cy="2926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1" i="0">
                <a:solidFill>
                  <a:srgbClr val="C24A3D"/>
                </a:solidFill>
                <a:latin typeface="Consolas"/>
              </a:rPr>
              <a:t>4 / 4  ·  ONLY US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423160" y="6629400"/>
            <a:ext cx="640080" cy="292608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2E8B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" name="TextBox 55"/>
          <p:cNvSpPr txBox="1"/>
          <p:nvPr/>
        </p:nvSpPr>
        <p:spPr>
          <a:xfrm>
            <a:off x="2423160" y="6629400"/>
            <a:ext cx="640080" cy="2926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0" i="0">
                <a:solidFill>
                  <a:srgbClr val="2E8B57"/>
                </a:solidFill>
                <a:latin typeface="Consolas"/>
              </a:rPr>
              <a:t>RT  ✓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136392" y="6629400"/>
            <a:ext cx="640080" cy="292608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C03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" name="TextBox 57"/>
          <p:cNvSpPr txBox="1"/>
          <p:nvPr/>
        </p:nvSpPr>
        <p:spPr>
          <a:xfrm>
            <a:off x="3136392" y="6629400"/>
            <a:ext cx="640080" cy="2926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0" i="0">
                <a:solidFill>
                  <a:srgbClr val="C0392B"/>
                </a:solidFill>
                <a:latin typeface="Consolas"/>
              </a:rPr>
              <a:t>OD  ✗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849624" y="6629400"/>
            <a:ext cx="640080" cy="292608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C03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" name="TextBox 59"/>
          <p:cNvSpPr txBox="1"/>
          <p:nvPr/>
        </p:nvSpPr>
        <p:spPr>
          <a:xfrm>
            <a:off x="3849624" y="6629400"/>
            <a:ext cx="640080" cy="2926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0" i="0">
                <a:solidFill>
                  <a:srgbClr val="C0392B"/>
                </a:solidFill>
                <a:latin typeface="Consolas"/>
              </a:rPr>
              <a:t>IND  ✗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562856" y="6629400"/>
            <a:ext cx="640080" cy="292608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2E8B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" name="TextBox 61"/>
          <p:cNvSpPr txBox="1"/>
          <p:nvPr/>
        </p:nvSpPr>
        <p:spPr>
          <a:xfrm>
            <a:off x="4562856" y="6629400"/>
            <a:ext cx="640080" cy="2926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0" i="0">
                <a:solidFill>
                  <a:srgbClr val="2E8B57"/>
                </a:solidFill>
                <a:latin typeface="Consolas"/>
              </a:rPr>
              <a:t>SAL  ✓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85816" y="6629400"/>
            <a:ext cx="914400" cy="29260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4A4F5E"/>
                </a:solidFill>
                <a:latin typeface="Consolas"/>
              </a:rPr>
              <a:t>2 / 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15200" y="5303520"/>
            <a:ext cx="5120640" cy="82296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8000" b="0" i="1">
                <a:solidFill>
                  <a:srgbClr val="D8D2C6"/>
                </a:solidFill>
                <a:latin typeface="Georgia"/>
              </a:rPr>
              <a:t>—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6080760"/>
            <a:ext cx="5120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0" i="0">
                <a:solidFill>
                  <a:srgbClr val="4A4F5E"/>
                </a:solidFill>
                <a:latin typeface="Consolas"/>
              </a:rPr>
              <a:t>0 of 9 competitors here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15200" y="6446520"/>
            <a:ext cx="5120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1">
                <a:solidFill>
                  <a:srgbClr val="C24A3D"/>
                </a:solidFill>
                <a:latin typeface="Georgia"/>
              </a:rPr>
              <a:t>B2B + on-device  ·  the next play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0" y="7589520"/>
            <a:ext cx="1463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0" i="1">
                <a:solidFill>
                  <a:srgbClr val="C24A3D"/>
                </a:solidFill>
                <a:latin typeface="Georgia"/>
              </a:rPr>
              <a:t>Real-time  ·  On-device  ·  Individual buyer  ·  Sales-specific.  Only us.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HOW WE MAKE MONEY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143000"/>
            <a:ext cx="13350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800" b="0" i="1">
                <a:solidFill>
                  <a:srgbClr val="1A1F2E"/>
                </a:solidFill>
                <a:latin typeface="Georgia"/>
              </a:rPr>
              <a:t>Two SKUs. &gt;90% margin. Sold direct.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3017520"/>
            <a:ext cx="6400800" cy="420624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5840" y="3383280"/>
            <a:ext cx="56692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PERSONAL  ·  THE REP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3931920"/>
            <a:ext cx="5669280" cy="1097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4400" b="0" i="1">
                <a:solidFill>
                  <a:srgbClr val="1A1F2E"/>
                </a:solidFill>
                <a:latin typeface="Georgia"/>
              </a:rPr>
              <a:t>€49 / €99 / €149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5840" y="5120640"/>
            <a:ext cx="56692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ONE-TIME  ·  BRING YOUR OWN LLM KEY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5840" y="5669280"/>
            <a:ext cx="228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0" i="0">
                <a:solidFill>
                  <a:srgbClr val="C24A3D"/>
                </a:solidFill>
                <a:latin typeface="Georgia"/>
              </a:rPr>
              <a:t>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0160" y="5669280"/>
            <a:ext cx="5394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 i="0">
                <a:solidFill>
                  <a:srgbClr val="4A4F5E"/>
                </a:solidFill>
                <a:latin typeface="Calibri"/>
              </a:rPr>
              <a:t>Sold on her own credit card before procurement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5840" y="6126480"/>
            <a:ext cx="228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0" i="0">
                <a:solidFill>
                  <a:srgbClr val="C24A3D"/>
                </a:solidFill>
                <a:latin typeface="Georgia"/>
              </a:rPr>
              <a:t>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0160" y="6126480"/>
            <a:ext cx="5394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 i="0">
                <a:solidFill>
                  <a:srgbClr val="4A4F5E"/>
                </a:solidFill>
                <a:latin typeface="Calibri"/>
              </a:rPr>
              <a:t>Zero variable cost. The user owns the LLM relationship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840" y="6583680"/>
            <a:ext cx="228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0" i="0">
                <a:solidFill>
                  <a:srgbClr val="C24A3D"/>
                </a:solidFill>
                <a:latin typeface="Georgia"/>
              </a:rPr>
              <a:t>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0160" y="6583680"/>
            <a:ext cx="5394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 i="0">
                <a:solidFill>
                  <a:srgbClr val="4A4F5E"/>
                </a:solidFill>
                <a:latin typeface="Calibri"/>
              </a:rPr>
              <a:t>€49 founding tier locks the first 500 evangelists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89520" y="3017520"/>
            <a:ext cx="6400800" cy="420624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955280" y="3383280"/>
            <a:ext cx="56692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BUSINESS  ·  THE TEAM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55280" y="3931920"/>
            <a:ext cx="5669280" cy="1097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600" b="0" i="1">
                <a:solidFill>
                  <a:srgbClr val="1A1F2E"/>
                </a:solidFill>
                <a:latin typeface="Georgia"/>
              </a:rPr>
              <a:t>€30 / €60 / €120 / mo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55280" y="5120640"/>
            <a:ext cx="56692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20% OFF ANNUAL  ·  MANAGED LLM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55280" y="5669280"/>
            <a:ext cx="228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0" i="0">
                <a:solidFill>
                  <a:srgbClr val="C24A3D"/>
                </a:solidFill>
                <a:latin typeface="Georgia"/>
              </a:rPr>
              <a:t>·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29600" y="5669280"/>
            <a:ext cx="5394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 i="0">
                <a:solidFill>
                  <a:srgbClr val="4A4F5E"/>
                </a:solidFill>
                <a:latin typeface="Calibri"/>
              </a:rPr>
              <a:t>Compounds from month six as reps convert their teams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55280" y="6126480"/>
            <a:ext cx="228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0" i="0">
                <a:solidFill>
                  <a:srgbClr val="C24A3D"/>
                </a:solidFill>
                <a:latin typeface="Georgia"/>
              </a:rPr>
              <a:t>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29600" y="6126480"/>
            <a:ext cx="5394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 i="0">
                <a:solidFill>
                  <a:srgbClr val="4A4F5E"/>
                </a:solidFill>
                <a:latin typeface="Calibri"/>
              </a:rPr>
              <a:t>$0.0025 per coached minute  ·  ~95% gross margin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55280" y="6583680"/>
            <a:ext cx="228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0" i="0">
                <a:solidFill>
                  <a:srgbClr val="C24A3D"/>
                </a:solidFill>
                <a:latin typeface="Georgia"/>
              </a:rPr>
              <a:t>·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29600" y="6583680"/>
            <a:ext cx="5394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 i="0">
                <a:solidFill>
                  <a:srgbClr val="4A4F5E"/>
                </a:solidFill>
                <a:latin typeface="Calibri"/>
              </a:rPr>
              <a:t>Same Mac app. Same code. Different motion.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ED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82828E"/>
                </a:solidFill>
                <a:latin typeface="Consolas"/>
              </a:rPr>
              <a:t>GO TO MARKET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68680"/>
            <a:ext cx="548640" cy="20000"/>
          </a:xfrm>
          <a:prstGeom prst="rect">
            <a:avLst/>
          </a:prstGeom>
          <a:solidFill>
            <a:srgbClr val="FF7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143000"/>
            <a:ext cx="13350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000" b="0" i="1">
                <a:solidFill>
                  <a:srgbClr val="1A1F2E"/>
                </a:solidFill>
                <a:latin typeface="Georgia"/>
              </a:rPr>
              <a:t>Five channels. Pre-revenue. Honest data by month six.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3108960"/>
            <a:ext cx="2487168" cy="420624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14400" y="3429000"/>
            <a:ext cx="6400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886200"/>
            <a:ext cx="1938528" cy="1097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0" i="1">
                <a:solidFill>
                  <a:srgbClr val="1A1F2E"/>
                </a:solidFill>
                <a:latin typeface="Georgia"/>
              </a:rPr>
              <a:t>Direct via my network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5029200"/>
            <a:ext cx="1938528" cy="21031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Build in public. Weekly product updates. Convert attention into meetings.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5848" y="3108960"/>
            <a:ext cx="2487168" cy="420624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30168" y="3429000"/>
            <a:ext cx="6400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0168" y="3886200"/>
            <a:ext cx="1938528" cy="1097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0" i="1">
                <a:solidFill>
                  <a:srgbClr val="1A1F2E"/>
                </a:solidFill>
                <a:latin typeface="Georgia"/>
              </a:rPr>
              <a:t>PLG referral loops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0168" y="5029200"/>
            <a:ext cx="1938528" cy="21031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Measure every click. Self-serve referrals. Learn from the first users.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71616" y="3108960"/>
            <a:ext cx="2487168" cy="420624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45936" y="3429000"/>
            <a:ext cx="6400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45936" y="3886200"/>
            <a:ext cx="1938528" cy="1097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0" i="1">
                <a:solidFill>
                  <a:srgbClr val="1A1F2E"/>
                </a:solidFill>
                <a:latin typeface="Georgia"/>
              </a:rPr>
              <a:t>Setapp + Mac discovery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45936" y="5029200"/>
            <a:ext cx="1938528" cy="21031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Setapp, MacUpdate, App Store. Passive recurring reach.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87384" y="3108960"/>
            <a:ext cx="2487168" cy="420624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061704" y="3429000"/>
            <a:ext cx="6400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61704" y="3886200"/>
            <a:ext cx="1938528" cy="1097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0" i="1">
                <a:solidFill>
                  <a:srgbClr val="1A1F2E"/>
                </a:solidFill>
                <a:latin typeface="Georgia"/>
              </a:rPr>
              <a:t>Product Hunt launch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1704" y="5029200"/>
            <a:ext cx="1938528" cy="21031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Month-three spike. Free. Positions the category for 12 months.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503152" y="3108960"/>
            <a:ext cx="2487168" cy="4206240"/>
          </a:xfrm>
          <a:prstGeom prst="rect">
            <a:avLst/>
          </a:prstGeom>
          <a:solidFill>
            <a:srgbClr val="FFFFFF"/>
          </a:solidFill>
          <a:ln w="9525">
            <a:solidFill>
              <a:srgbClr val="D8D2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11777472" y="3429000"/>
            <a:ext cx="6400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05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777472" y="3886200"/>
            <a:ext cx="1938528" cy="1097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0" i="1">
                <a:solidFill>
                  <a:srgbClr val="1A1F2E"/>
                </a:solidFill>
                <a:latin typeface="Georgia"/>
              </a:rPr>
              <a:t>Google + LinkedIn paid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777472" y="5029200"/>
            <a:ext cx="1938528" cy="21031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4A4F5E"/>
                </a:solidFill>
                <a:latin typeface="Calibri"/>
              </a:rPr>
              <a:t>High-intent search. LinkedIn for high-value sales teams. CAC is high. Deals justify it.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7589520"/>
            <a:ext cx="1463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0" i="0">
                <a:solidFill>
                  <a:srgbClr val="C24A3D"/>
                </a:solidFill>
                <a:latin typeface="Consolas"/>
              </a:rPr>
              <a:t>PRE-REVENUE  ·  NO CAC YET  ·  NO LTV YET  ·  THAT'S WHAT THE ROUND BUYS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